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unknown"/>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69" r:id="rId2"/>
    <p:sldId id="257" r:id="rId3"/>
    <p:sldId id="380" r:id="rId4"/>
    <p:sldId id="375" r:id="rId5"/>
    <p:sldId id="377" r:id="rId6"/>
    <p:sldId id="273" r:id="rId7"/>
    <p:sldId id="376" r:id="rId8"/>
    <p:sldId id="278" r:id="rId9"/>
    <p:sldId id="378" r:id="rId10"/>
    <p:sldId id="379" r:id="rId11"/>
    <p:sldId id="280" r:id="rId12"/>
    <p:sldId id="295" r:id="rId13"/>
    <p:sldId id="296" r:id="rId14"/>
    <p:sldId id="282" r:id="rId15"/>
    <p:sldId id="283" r:id="rId16"/>
    <p:sldId id="284" r:id="rId17"/>
    <p:sldId id="285" r:id="rId18"/>
    <p:sldId id="297" r:id="rId19"/>
    <p:sldId id="286" r:id="rId20"/>
    <p:sldId id="298" r:id="rId21"/>
    <p:sldId id="288" r:id="rId22"/>
    <p:sldId id="299" r:id="rId23"/>
    <p:sldId id="292" r:id="rId24"/>
    <p:sldId id="293" r:id="rId25"/>
    <p:sldId id="274" r:id="rId26"/>
    <p:sldId id="373" r:id="rId27"/>
    <p:sldId id="272" r:id="rId28"/>
    <p:sldId id="275" r:id="rId29"/>
    <p:sldId id="301" r:id="rId30"/>
    <p:sldId id="302" r:id="rId31"/>
    <p:sldId id="303" r:id="rId32"/>
    <p:sldId id="277" r:id="rId33"/>
    <p:sldId id="276" r:id="rId34"/>
    <p:sldId id="317" r:id="rId35"/>
    <p:sldId id="305" r:id="rId36"/>
    <p:sldId id="306" r:id="rId37"/>
    <p:sldId id="314" r:id="rId38"/>
    <p:sldId id="315" r:id="rId39"/>
    <p:sldId id="318" r:id="rId40"/>
    <p:sldId id="316" r:id="rId41"/>
    <p:sldId id="319" r:id="rId42"/>
    <p:sldId id="308" r:id="rId43"/>
    <p:sldId id="320" r:id="rId44"/>
    <p:sldId id="321" r:id="rId45"/>
    <p:sldId id="366" r:id="rId46"/>
    <p:sldId id="358" r:id="rId47"/>
    <p:sldId id="359" r:id="rId48"/>
    <p:sldId id="360" r:id="rId49"/>
    <p:sldId id="361" r:id="rId50"/>
    <p:sldId id="362" r:id="rId51"/>
    <p:sldId id="363" r:id="rId52"/>
    <p:sldId id="364" r:id="rId53"/>
    <p:sldId id="365" r:id="rId54"/>
    <p:sldId id="309" r:id="rId55"/>
    <p:sldId id="310" r:id="rId56"/>
    <p:sldId id="311" r:id="rId57"/>
    <p:sldId id="312" r:id="rId58"/>
    <p:sldId id="322" r:id="rId59"/>
    <p:sldId id="323" r:id="rId60"/>
    <p:sldId id="324" r:id="rId61"/>
    <p:sldId id="326" r:id="rId62"/>
    <p:sldId id="331" r:id="rId63"/>
    <p:sldId id="329" r:id="rId64"/>
    <p:sldId id="332" r:id="rId65"/>
    <p:sldId id="330" r:id="rId66"/>
    <p:sldId id="327" r:id="rId67"/>
    <p:sldId id="325" r:id="rId68"/>
    <p:sldId id="328" r:id="rId69"/>
    <p:sldId id="270" r:id="rId70"/>
    <p:sldId id="345" r:id="rId71"/>
    <p:sldId id="346" r:id="rId72"/>
    <p:sldId id="347" r:id="rId73"/>
    <p:sldId id="383" r:id="rId74"/>
    <p:sldId id="384" r:id="rId75"/>
    <p:sldId id="385" r:id="rId76"/>
    <p:sldId id="386" r:id="rId77"/>
    <p:sldId id="387" r:id="rId78"/>
    <p:sldId id="388" r:id="rId79"/>
    <p:sldId id="389" r:id="rId80"/>
    <p:sldId id="390" r:id="rId81"/>
    <p:sldId id="391" r:id="rId82"/>
    <p:sldId id="392" r:id="rId83"/>
    <p:sldId id="393" r:id="rId84"/>
    <p:sldId id="394" r:id="rId85"/>
    <p:sldId id="395" r:id="rId86"/>
    <p:sldId id="396" r:id="rId87"/>
    <p:sldId id="397" r:id="rId88"/>
    <p:sldId id="398" r:id="rId89"/>
    <p:sldId id="399" r:id="rId90"/>
    <p:sldId id="400" r:id="rId91"/>
    <p:sldId id="401" r:id="rId92"/>
    <p:sldId id="402" r:id="rId93"/>
    <p:sldId id="381"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3x781" initials="d" lastIdx="3" clrIdx="0"/>
  <p:cmAuthor id="1" name="Janelle Hammerstrom" initials="JL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9" autoAdjust="0"/>
    <p:restoredTop sz="94660"/>
  </p:normalViewPr>
  <p:slideViewPr>
    <p:cSldViewPr>
      <p:cViewPr>
        <p:scale>
          <a:sx n="75" d="100"/>
          <a:sy n="75" d="100"/>
        </p:scale>
        <p:origin x="-1782" y="-148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4906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t>6</a:t>
            </a:fld>
            <a:endParaRPr lang="en-US" dirty="0"/>
          </a:p>
        </p:txBody>
      </p:sp>
    </p:spTree>
    <p:extLst>
      <p:ext uri="{BB962C8B-B14F-4D97-AF65-F5344CB8AC3E}">
        <p14:creationId xmlns:p14="http://schemas.microsoft.com/office/powerpoint/2010/main" val="176356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49A63-998A-4948-A7F4-117C6550DCE4}" type="slidenum">
              <a:rPr lang="en-US" smtClean="0"/>
              <a:t>73</a:t>
            </a:fld>
            <a:endParaRPr lang="en-US"/>
          </a:p>
        </p:txBody>
      </p:sp>
    </p:spTree>
    <p:extLst>
      <p:ext uri="{BB962C8B-B14F-4D97-AF65-F5344CB8AC3E}">
        <p14:creationId xmlns:p14="http://schemas.microsoft.com/office/powerpoint/2010/main" val="225284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0E7394A-13A0-45FB-967F-FB72B37F6B01}"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724E81-B056-46CF-8D62-5D03DFE8DFBD}"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F622ECD-2BA5-49F2-98F9-DF9A118D90FB}"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CFBCF1-CDC8-41B1-AA0E-2D1A40D1BAB5}"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AE3913C-8F18-48E7-8ADC-147DBC04F0BE}"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11DE1-5107-4FD2-B10C-36D35622AC71}"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665B578-23AF-45ED-B643-45831F5DF1CF}" type="datetime1">
              <a:rPr lang="en-US" smtClean="0"/>
              <a:t>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3.bin"/><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55.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8.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5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lnSpcReduction="10000"/>
          </a:bodyPr>
          <a:lstStyle/>
          <a:p>
            <a:r>
              <a:rPr lang="en-US" dirty="0" smtClean="0"/>
              <a:t>A node will often have multiple lines connected to it.</a:t>
            </a:r>
          </a:p>
          <a:p>
            <a:endParaRPr lang="en-US" dirty="0" smtClean="0"/>
          </a:p>
          <a:p>
            <a:r>
              <a:rPr lang="en-US" dirty="0" smtClean="0"/>
              <a:t>The capacitance values from the multiple lines can be combined into a single effective value.</a:t>
            </a:r>
          </a:p>
          <a:p>
            <a:endParaRPr lang="en-US" dirty="0" smtClean="0"/>
          </a:p>
          <a:p>
            <a:r>
              <a:rPr lang="en-US" dirty="0" smtClean="0"/>
              <a:t>The resultant model is a series impendence between each node, and a single shunt value.</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10</a:t>
            </a:fld>
            <a:endParaRPr lang="en-US" dirty="0">
              <a:solidFill>
                <a:schemeClr val="bg1">
                  <a:lumMod val="50000"/>
                </a:schemeClr>
              </a:solidFill>
              <a:latin typeface="Times New Roman" pitchFamily="18" charset="0"/>
              <a:cs typeface="Times New Roman" pitchFamily="18" charset="0"/>
            </a:endParaRPr>
          </a:p>
        </p:txBody>
      </p:sp>
      <p:pic>
        <p:nvPicPr>
          <p:cNvPr id="9" name="Picture 10"/>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890496" y="2306498"/>
            <a:ext cx="3554008" cy="31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81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5257800" y="4572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6" name="Text Box 4"/>
          <p:cNvSpPr txBox="1">
            <a:spLocks noChangeArrowheads="1"/>
          </p:cNvSpPr>
          <p:nvPr/>
        </p:nvSpPr>
        <p:spPr bwMode="auto">
          <a:xfrm>
            <a:off x="5622925" y="266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8" name="Text Box 6"/>
          <p:cNvSpPr txBox="1">
            <a:spLocks noChangeArrowheads="1"/>
          </p:cNvSpPr>
          <p:nvPr/>
        </p:nvSpPr>
        <p:spPr bwMode="auto">
          <a:xfrm>
            <a:off x="685800" y="102447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lumped shunt capacitance values can determined using the equations of (4).</a:t>
            </a:r>
          </a:p>
        </p:txBody>
      </p:sp>
      <mc:AlternateContent xmlns:mc="http://schemas.openxmlformats.org/markup-compatibility/2006" xmlns:a14="http://schemas.microsoft.com/office/drawing/2010/main">
        <mc:Choice Requires="a14">
          <p:sp>
            <p:nvSpPr>
              <p:cNvPr id="13" name="Rectangle 12"/>
              <p:cNvSpPr/>
              <p:nvPr/>
            </p:nvSpPr>
            <p:spPr>
              <a:xfrm>
                <a:off x="2209800" y="2462084"/>
                <a:ext cx="4800600" cy="3329116"/>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10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oMath>
                </a14:m>
                <a:r>
                  <a:rPr lang="en-US" sz="2400" dirty="0" smtClean="0"/>
                  <a:t> </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20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30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40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oMath>
                </a14:m>
                <a:r>
                  <a:rPr lang="en-US" sz="2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09800" y="2462084"/>
                <a:ext cx="4800600" cy="3329116"/>
              </a:xfrm>
              <a:prstGeom prst="rect">
                <a:avLst/>
              </a:prstGeom>
              <a:blipFill rotWithShape="1">
                <a:blip r:embed="rId2"/>
                <a:stretch>
                  <a:fillRect/>
                </a:stretch>
              </a:blipFill>
            </p:spPr>
            <p:txBody>
              <a:bodyPr/>
              <a:lstStyle/>
              <a:p>
                <a:r>
                  <a:rPr lang="en-US">
                    <a:noFill/>
                  </a:rPr>
                  <a:t> </a:t>
                </a:r>
              </a:p>
            </p:txBody>
          </p:sp>
        </mc:Fallback>
      </mc:AlternateContent>
      <p:sp>
        <p:nvSpPr>
          <p:cNvPr id="14" name="TextBox 13"/>
          <p:cNvSpPr txBox="1"/>
          <p:nvPr/>
        </p:nvSpPr>
        <p:spPr>
          <a:xfrm>
            <a:off x="8305800" y="37338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11</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12748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8686798" cy="1200329"/>
          </a:xfrm>
          <a:prstGeom prst="rect">
            <a:avLst/>
          </a:prstGeom>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Besides </a:t>
            </a:r>
            <a:r>
              <a:rPr lang="en-US" sz="2400" dirty="0">
                <a:solidFill>
                  <a:srgbClr val="000000"/>
                </a:solidFill>
                <a:latin typeface="Times New Roman" pitchFamily="18" charset="0"/>
              </a:rPr>
              <a:t>the ground node, </a:t>
            </a:r>
            <a:r>
              <a:rPr lang="en-US" sz="2400" dirty="0" smtClean="0">
                <a:solidFill>
                  <a:srgbClr val="000000"/>
                </a:solidFill>
                <a:latin typeface="Times New Roman" pitchFamily="18" charset="0"/>
              </a:rPr>
              <a:t>there are </a:t>
            </a:r>
            <a:r>
              <a:rPr lang="en-US" sz="2400" dirty="0">
                <a:solidFill>
                  <a:srgbClr val="000000"/>
                </a:solidFill>
                <a:latin typeface="Times New Roman" pitchFamily="18" charset="0"/>
              </a:rPr>
              <a:t>four other nodes (buses) at which the current from the sources is injected into the network.</a:t>
            </a:r>
          </a:p>
        </p:txBody>
      </p:sp>
      <p:sp>
        <p:nvSpPr>
          <p:cNvPr id="8" name="Text Box 2"/>
          <p:cNvSpPr txBox="1">
            <a:spLocks noChangeArrowheads="1"/>
          </p:cNvSpPr>
          <p:nvPr/>
        </p:nvSpPr>
        <p:spPr bwMode="auto">
          <a:xfrm>
            <a:off x="457200" y="1759803"/>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Applying Kirchhoff’s current law (KCL) at nodes 1,2,3 and 4, respectively, to get the following four equations:</a:t>
            </a:r>
          </a:p>
        </p:txBody>
      </p:sp>
      <mc:AlternateContent xmlns:mc="http://schemas.openxmlformats.org/markup-compatibility/2006" xmlns:a14="http://schemas.microsoft.com/office/drawing/2010/main">
        <mc:Choice Requires="a14">
          <p:sp>
            <p:nvSpPr>
              <p:cNvPr id="9" name="Rectangle 8"/>
              <p:cNvSpPr/>
              <p:nvPr/>
            </p:nvSpPr>
            <p:spPr>
              <a:xfrm>
                <a:off x="228600" y="3264456"/>
                <a:ext cx="8229600" cy="2246769"/>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oMath>
                </a14:m>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228600" y="3264456"/>
                <a:ext cx="8229600" cy="2246769"/>
              </a:xfrm>
              <a:prstGeom prst="rect">
                <a:avLst/>
              </a:prstGeom>
              <a:blipFill rotWithShape="1">
                <a:blip r:embed="rId2"/>
                <a:stretch>
                  <a:fillRect b="-543"/>
                </a:stretch>
              </a:blipFill>
            </p:spPr>
            <p:txBody>
              <a:bodyPr/>
              <a:lstStyle/>
              <a:p>
                <a:r>
                  <a:rPr lang="en-US">
                    <a:noFill/>
                  </a:rPr>
                  <a:t> </a:t>
                </a:r>
              </a:p>
            </p:txBody>
          </p:sp>
        </mc:Fallback>
      </mc:AlternateContent>
      <p:sp>
        <p:nvSpPr>
          <p:cNvPr id="10" name="TextBox 9"/>
          <p:cNvSpPr txBox="1"/>
          <p:nvPr/>
        </p:nvSpPr>
        <p:spPr>
          <a:xfrm>
            <a:off x="8382000" y="4262735"/>
            <a:ext cx="2667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12</a:t>
            </a:fld>
            <a:endParaRPr lang="en-US" dirty="0">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415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0138" y="2339469"/>
                <a:ext cx="9144000" cy="1131977"/>
              </a:xfrm>
              <a:prstGeom prst="rect">
                <a:avLst/>
              </a:prstGeom>
            </p:spPr>
            <p:txBody>
              <a:bodyPr wrap="square">
                <a:spAutoFit/>
              </a:bodyPr>
              <a:lstStyle/>
              <a:p>
                <a:r>
                  <a:rPr lang="en-US" sz="1400" dirty="0" smtClean="0"/>
                  <a:t>       </a:t>
                </a:r>
                <a14:m>
                  <m:oMath xmlns:m="http://schemas.openxmlformats.org/officeDocument/2006/math">
                    <m:d>
                      <m:dPr>
                        <m:begChr m:val="["/>
                        <m:endChr m:val="]"/>
                        <m:ctrlPr>
                          <a:rPr lang="en-US" sz="1400" i="1" smtClean="0">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1</m:t>
                                  </m:r>
                                </m:sub>
                              </m:sSub>
                            </m:e>
                          </m:mr>
                          <m:mr>
                            <m:e>
                              <m:sSub>
                                <m:sSubPr>
                                  <m:ctrlPr>
                                    <a:rPr lang="en-US" sz="1400" i="1">
                                      <a:latin typeface="Cambria Math"/>
                                    </a:rPr>
                                  </m:ctrlPr>
                                </m:sSubPr>
                                <m:e>
                                  <m:r>
                                    <a:rPr lang="en-US" sz="1400" i="1">
                                      <a:latin typeface="Cambria Math"/>
                                    </a:rPr>
                                    <m:t>𝐼</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3</m:t>
                                        </m:r>
                                      </m:sub>
                                    </m:sSub>
                                  </m:e>
                                </m:mr>
                                <m:mr>
                                  <m:e>
                                    <m:sSub>
                                      <m:sSubPr>
                                        <m:ctrlPr>
                                          <a:rPr lang="en-US" sz="1400" i="1">
                                            <a:latin typeface="Cambria Math"/>
                                          </a:rPr>
                                        </m:ctrlPr>
                                      </m:sSubPr>
                                      <m:e>
                                        <m:r>
                                          <a:rPr lang="en-US" sz="1400" i="1">
                                            <a:latin typeface="Cambria Math"/>
                                          </a:rPr>
                                          <m:t>𝐼</m:t>
                                        </m:r>
                                      </m:e>
                                      <m:sub>
                                        <m:r>
                                          <a:rPr lang="en-US" sz="1400" i="1">
                                            <a:latin typeface="Cambria Math"/>
                                          </a:rPr>
                                          <m:t>4</m:t>
                                        </m:r>
                                      </m:sub>
                                    </m:sSub>
                                  </m:e>
                                </m:mr>
                              </m:m>
                            </m:e>
                          </m:mr>
                        </m:m>
                      </m:e>
                    </m:d>
                    <m:r>
                      <a:rPr lang="en-US" sz="1400" b="0" i="1" smtClean="0">
                        <a:latin typeface="Cambria Math"/>
                      </a:rPr>
                      <m:t>=</m:t>
                    </m:r>
                  </m:oMath>
                </a14:m>
                <a:r>
                  <a:rPr lang="en-US" sz="1400" dirty="0" smtClean="0"/>
                  <a:t>       </a:t>
                </a:r>
                <a14:m>
                  <m:oMath xmlns:m="http://schemas.openxmlformats.org/officeDocument/2006/math">
                    <m:d>
                      <m:dPr>
                        <m:begChr m:val="["/>
                        <m:endChr m:val="]"/>
                        <m:ctrlPr>
                          <a:rPr lang="en-US" sz="1400" i="1">
                            <a:latin typeface="Cambria Math"/>
                          </a:rPr>
                        </m:ctrlPr>
                      </m:dP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10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r>
                                      <a:rPr lang="en-US" sz="1400" i="1">
                                        <a:latin typeface="Cambria Math"/>
                                      </a:rPr>
                                      <m:t>0</m:t>
                                    </m:r>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20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e>
                              </m:d>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30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
                            </m:e>
                          </m:mr>
                        </m:m>
                        <m:r>
                          <a:rPr lang="en-US" sz="1400" i="1">
                            <a:latin typeface="Cambria Math"/>
                          </a:rPr>
                          <m:t>     </m:t>
                        </m:r>
                        <m:m>
                          <m:mPr>
                            <m:mcs>
                              <m:mc>
                                <m:mcPr>
                                  <m:count m:val="1"/>
                                  <m:mcJc m:val="center"/>
                                </m:mcPr>
                              </m:mc>
                            </m:mcs>
                            <m:ctrlPr>
                              <a:rPr lang="en-US" sz="1400" i="1">
                                <a:latin typeface="Cambria Math"/>
                              </a:rPr>
                            </m:ctrlPr>
                          </m:mPr>
                          <m:mr>
                            <m:e>
                              <m:r>
                                <a:rPr lang="en-US" sz="1400" i="1">
                                  <a:latin typeface="Cambria Math"/>
                                </a:rPr>
                                <m:t>0</m:t>
                              </m:r>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40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
                            </m:e>
                          </m:mr>
                        </m:m>
                      </m:e>
                    </m:d>
                    <m:d>
                      <m:dPr>
                        <m:begChr m:val="["/>
                        <m:endChr m:val="]"/>
                        <m:ctrlPr>
                          <a:rPr lang="en-US" sz="1400" i="1">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1</m:t>
                                  </m:r>
                                </m:sub>
                              </m:sSub>
                            </m:e>
                          </m:mr>
                          <m:mr>
                            <m:e>
                              <m:sSub>
                                <m:sSubPr>
                                  <m:ctrlPr>
                                    <a:rPr lang="en-US" sz="1400" i="1">
                                      <a:latin typeface="Cambria Math"/>
                                    </a:rPr>
                                  </m:ctrlPr>
                                </m:sSubPr>
                                <m:e>
                                  <m:r>
                                    <a:rPr lang="en-US" sz="1400" i="1">
                                      <a:latin typeface="Cambria Math"/>
                                    </a:rPr>
                                    <m:t>𝑉</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3</m:t>
                                        </m:r>
                                      </m:sub>
                                    </m:sSub>
                                  </m:e>
                                </m:mr>
                                <m:mr>
                                  <m:e>
                                    <m:sSub>
                                      <m:sSubPr>
                                        <m:ctrlPr>
                                          <a:rPr lang="en-US" sz="1400" i="1">
                                            <a:latin typeface="Cambria Math"/>
                                          </a:rPr>
                                        </m:ctrlPr>
                                      </m:sSubPr>
                                      <m:e>
                                        <m:r>
                                          <a:rPr lang="en-US" sz="1400" i="1">
                                            <a:latin typeface="Cambria Math"/>
                                          </a:rPr>
                                          <m:t>𝑉</m:t>
                                        </m:r>
                                      </m:e>
                                      <m:sub>
                                        <m:r>
                                          <a:rPr lang="en-US" sz="1400" i="1">
                                            <a:latin typeface="Cambria Math"/>
                                          </a:rPr>
                                          <m:t>4</m:t>
                                        </m:r>
                                      </m:sub>
                                    </m:sSub>
                                  </m:e>
                                </m:mr>
                              </m:m>
                            </m:e>
                          </m:mr>
                        </m:m>
                      </m:e>
                    </m:d>
                  </m:oMath>
                </a14:m>
                <a:endParaRPr lang="en-US" sz="1400" dirty="0"/>
              </a:p>
              <a:p>
                <a:r>
                  <a:rPr lang="en-US" sz="1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0138" y="2339469"/>
                <a:ext cx="9144000" cy="1131977"/>
              </a:xfrm>
              <a:prstGeom prst="rect">
                <a:avLst/>
              </a:prstGeom>
              <a:blipFill rotWithShape="1">
                <a:blip r:embed="rId2"/>
                <a:stretch>
                  <a:fillRect/>
                </a:stretch>
              </a:blipFill>
            </p:spPr>
            <p:txBody>
              <a:bodyPr/>
              <a:lstStyle/>
              <a:p>
                <a:r>
                  <a:rPr lang="en-US">
                    <a:noFill/>
                  </a:rPr>
                  <a:t> </a:t>
                </a:r>
              </a:p>
            </p:txBody>
          </p:sp>
        </mc:Fallback>
      </mc:AlternateContent>
      <p:sp>
        <p:nvSpPr>
          <p:cNvPr id="2" name="TextBox 1"/>
          <p:cNvSpPr txBox="1"/>
          <p:nvPr/>
        </p:nvSpPr>
        <p:spPr>
          <a:xfrm>
            <a:off x="8382000" y="2674624"/>
            <a:ext cx="609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12" name="Content Placeholder 11"/>
          <p:cNvSpPr>
            <a:spLocks noGrp="1"/>
          </p:cNvSpPr>
          <p:nvPr>
            <p:ph idx="1"/>
          </p:nvPr>
        </p:nvSpPr>
        <p:spPr>
          <a:xfrm>
            <a:off x="457200" y="1600200"/>
            <a:ext cx="8229600" cy="739269"/>
          </a:xfrm>
        </p:spPr>
        <p:txBody>
          <a:bodyPr/>
          <a:lstStyle/>
          <a:p>
            <a:r>
              <a:rPr lang="en-US" dirty="0">
                <a:solidFill>
                  <a:srgbClr val="000000"/>
                </a:solidFill>
              </a:rPr>
              <a:t>Rearranging and writing in matrix form gives:</a:t>
            </a:r>
          </a:p>
          <a:p>
            <a:endParaRPr lang="en-US" dirty="0"/>
          </a:p>
        </p:txBody>
      </p:sp>
      <p:sp>
        <p:nvSpPr>
          <p:cNvPr id="3" name="Slide Number Placeholder 2"/>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13</a:t>
            </a:fld>
            <a:endParaRPr lang="en-US" dirty="0">
              <a:solidFill>
                <a:schemeClr val="bg1">
                  <a:lumMod val="50000"/>
                </a:schemeClr>
              </a:solidFill>
              <a:latin typeface="Times New Roman" pitchFamily="18" charset="0"/>
              <a:cs typeface="Times New Roman" pitchFamily="18" charset="0"/>
            </a:endParaRPr>
          </a:p>
        </p:txBody>
      </p:sp>
      <p:sp>
        <p:nvSpPr>
          <p:cNvPr id="13" name="Content Placeholder 11"/>
          <p:cNvSpPr txBox="1">
            <a:spLocks/>
          </p:cNvSpPr>
          <p:nvPr/>
        </p:nvSpPr>
        <p:spPr>
          <a:xfrm>
            <a:off x="457200" y="3756531"/>
            <a:ext cx="8229600" cy="23394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Equation (6) is for a system with 4 nodes, but the general formulation can be expanded to include any number of nodes.</a:t>
            </a:r>
          </a:p>
          <a:p>
            <a:endParaRPr lang="en-US" dirty="0">
              <a:solidFill>
                <a:srgbClr val="000000"/>
              </a:solidFill>
            </a:endParaRPr>
          </a:p>
          <a:p>
            <a:r>
              <a:rPr lang="en-US" dirty="0" smtClean="0">
                <a:solidFill>
                  <a:srgbClr val="000000"/>
                </a:solidFill>
              </a:rPr>
              <a:t>When the correct values of voltage are known, the currents calculated in equation (6) will equal the currents of the node injections from generation and load.</a:t>
            </a:r>
          </a:p>
          <a:p>
            <a:endParaRPr lang="en-US" dirty="0"/>
          </a:p>
        </p:txBody>
      </p:sp>
    </p:spTree>
    <p:extLst>
      <p:ext uri="{BB962C8B-B14F-4D97-AF65-F5344CB8AC3E}">
        <p14:creationId xmlns:p14="http://schemas.microsoft.com/office/powerpoint/2010/main" val="3745202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4" name="Object 6"/>
          <p:cNvGraphicFramePr>
            <a:graphicFrameLocks noChangeAspect="1"/>
          </p:cNvGraphicFramePr>
          <p:nvPr>
            <p:extLst>
              <p:ext uri="{D42A27DB-BD31-4B8C-83A1-F6EECF244321}">
                <p14:modId xmlns:p14="http://schemas.microsoft.com/office/powerpoint/2010/main" val="1447112440"/>
              </p:ext>
            </p:extLst>
          </p:nvPr>
        </p:nvGraphicFramePr>
        <p:xfrm>
          <a:off x="5486400" y="6019800"/>
          <a:ext cx="625475" cy="388809"/>
        </p:xfrm>
        <a:graphic>
          <a:graphicData uri="http://schemas.openxmlformats.org/presentationml/2006/ole">
            <mc:AlternateContent xmlns:mc="http://schemas.openxmlformats.org/markup-compatibility/2006">
              <mc:Choice xmlns:v="urn:schemas-microsoft-com:vml" Requires="v">
                <p:oleObj spid="_x0000_s6548" name="Equation" r:id="rId3" imgW="469800" imgH="291960" progId="Equation.DSMT4">
                  <p:embed/>
                </p:oleObj>
              </mc:Choice>
              <mc:Fallback>
                <p:oleObj name="Equation" r:id="rId3" imgW="469800" imgH="291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6019800"/>
                        <a:ext cx="625475" cy="388809"/>
                      </a:xfrm>
                      <a:prstGeom prst="rect">
                        <a:avLst/>
                      </a:prstGeom>
                      <a:noFill/>
                      <a:ln>
                        <a:noFill/>
                      </a:ln>
                      <a:effectLst/>
                    </p:spPr>
                  </p:pic>
                </p:oleObj>
              </mc:Fallback>
            </mc:AlternateContent>
          </a:graphicData>
        </a:graphic>
      </p:graphicFrame>
      <p:sp>
        <p:nvSpPr>
          <p:cNvPr id="48135" name="AutoShape 7"/>
          <p:cNvSpPr>
            <a:spLocks/>
          </p:cNvSpPr>
          <p:nvPr/>
        </p:nvSpPr>
        <p:spPr bwMode="auto">
          <a:xfrm rot="5400000">
            <a:off x="5591175" y="4420386"/>
            <a:ext cx="228600" cy="272415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b="1" dirty="0" smtClean="0">
              <a:solidFill>
                <a:srgbClr val="000000"/>
              </a:solidFill>
              <a:latin typeface="Times New Roman" pitchFamily="18" charset="0"/>
            </a:endParaRPr>
          </a:p>
        </p:txBody>
      </p:sp>
      <p:sp>
        <p:nvSpPr>
          <p:cNvPr id="48139" name="Text Box 11"/>
          <p:cNvSpPr txBox="1">
            <a:spLocks noChangeArrowheads="1"/>
          </p:cNvSpPr>
          <p:nvPr/>
        </p:nvSpPr>
        <p:spPr bwMode="auto">
          <a:xfrm>
            <a:off x="156050" y="1916350"/>
            <a:ext cx="7941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(7) can be recognized to be of the standard form:</a:t>
            </a:r>
          </a:p>
        </p:txBody>
      </p:sp>
      <p:graphicFrame>
        <p:nvGraphicFramePr>
          <p:cNvPr id="48140" name="Object 12"/>
          <p:cNvGraphicFramePr>
            <a:graphicFrameLocks noChangeAspect="1"/>
          </p:cNvGraphicFramePr>
          <p:nvPr>
            <p:extLst>
              <p:ext uri="{D42A27DB-BD31-4B8C-83A1-F6EECF244321}">
                <p14:modId xmlns:p14="http://schemas.microsoft.com/office/powerpoint/2010/main" val="1079093046"/>
              </p:ext>
            </p:extLst>
          </p:nvPr>
        </p:nvGraphicFramePr>
        <p:xfrm>
          <a:off x="215900" y="265906"/>
          <a:ext cx="8318500" cy="1358900"/>
        </p:xfrm>
        <a:graphic>
          <a:graphicData uri="http://schemas.openxmlformats.org/presentationml/2006/ole">
            <mc:AlternateContent xmlns:mc="http://schemas.openxmlformats.org/markup-compatibility/2006">
              <mc:Choice xmlns:v="urn:schemas-microsoft-com:vml" Requires="v">
                <p:oleObj spid="_x0000_s6549" name="Equation" r:id="rId5" imgW="8318160" imgH="1358640" progId="Equation.DSMT4">
                  <p:embed/>
                </p:oleObj>
              </mc:Choice>
              <mc:Fallback>
                <p:oleObj name="Equation" r:id="rId5" imgW="8318160" imgH="1358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00" y="265906"/>
                        <a:ext cx="8318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2" name="Text Box 14"/>
          <p:cNvSpPr txBox="1">
            <a:spLocks noChangeArrowheads="1"/>
          </p:cNvSpPr>
          <p:nvPr/>
        </p:nvSpPr>
        <p:spPr bwMode="auto">
          <a:xfrm>
            <a:off x="517525" y="2552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8143" name="Text Box 15"/>
          <p:cNvSpPr txBox="1">
            <a:spLocks noChangeArrowheads="1"/>
          </p:cNvSpPr>
          <p:nvPr/>
        </p:nvSpPr>
        <p:spPr bwMode="auto">
          <a:xfrm>
            <a:off x="8626327" y="7620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(7)</a:t>
            </a:r>
          </a:p>
        </p:txBody>
      </p:sp>
      <p:sp>
        <p:nvSpPr>
          <p:cNvPr id="48144" name="Text Box 16"/>
          <p:cNvSpPr txBox="1">
            <a:spLocks noChangeArrowheads="1"/>
          </p:cNvSpPr>
          <p:nvPr/>
        </p:nvSpPr>
        <p:spPr bwMode="auto">
          <a:xfrm>
            <a:off x="8534400" y="46482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mc:AlternateContent xmlns:mc="http://schemas.openxmlformats.org/markup-compatibility/2006" xmlns:a14="http://schemas.microsoft.com/office/drawing/2010/main">
        <mc:Choice Requires="a14">
          <p:sp>
            <p:nvSpPr>
              <p:cNvPr id="2" name="Rectangle 1"/>
              <p:cNvSpPr/>
              <p:nvPr/>
            </p:nvSpPr>
            <p:spPr>
              <a:xfrm>
                <a:off x="3634562" y="4076317"/>
                <a:ext cx="3920432" cy="1274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3</m:t>
                                          </m:r>
                                        </m:sub>
                                      </m:sSub>
                                    </m:e>
                                  </m:mr>
                                  <m:mr>
                                    <m:e>
                                      <m:sSub>
                                        <m:sSubPr>
                                          <m:ctrlPr>
                                            <a:rPr lang="en-US" sz="2000" i="1">
                                              <a:latin typeface="Cambria Math"/>
                                            </a:rPr>
                                          </m:ctrlPr>
                                        </m:sSubPr>
                                        <m:e>
                                          <m:r>
                                            <a:rPr lang="en-US" sz="2000" i="1">
                                              <a:latin typeface="Cambria Math"/>
                                            </a:rPr>
                                            <m:t>𝐼</m:t>
                                          </m:r>
                                        </m:e>
                                        <m:sub>
                                          <m:r>
                                            <a:rPr lang="en-US" sz="2000" i="1">
                                              <a:latin typeface="Cambria Math"/>
                                            </a:rPr>
                                            <m:t>4</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11</m:t>
                                    </m:r>
                                  </m:sub>
                                </m:sSub>
                              </m:e>
                            </m:mr>
                            <m:mr>
                              <m:e>
                                <m:sSub>
                                  <m:sSubPr>
                                    <m:ctrlPr>
                                      <a:rPr lang="en-US" sz="2000" i="1">
                                        <a:latin typeface="Cambria Math"/>
                                      </a:rPr>
                                    </m:ctrlPr>
                                  </m:sSubPr>
                                  <m:e>
                                    <m:r>
                                      <a:rPr lang="en-US" sz="2000" i="1">
                                        <a:latin typeface="Cambria Math"/>
                                      </a:rPr>
                                      <m:t>𝑌</m:t>
                                    </m:r>
                                  </m:e>
                                  <m:sub>
                                    <m:r>
                                      <a:rPr lang="en-US" sz="2000" i="1">
                                        <a:latin typeface="Cambria Math"/>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31</m:t>
                                          </m:r>
                                        </m:sub>
                                      </m:sSub>
                                    </m:e>
                                  </m:mr>
                                  <m:mr>
                                    <m:e>
                                      <m:sSub>
                                        <m:sSubPr>
                                          <m:ctrlPr>
                                            <a:rPr lang="en-US" sz="2000" i="1">
                                              <a:latin typeface="Cambria Math"/>
                                            </a:rPr>
                                          </m:ctrlPr>
                                        </m:sSubPr>
                                        <m:e>
                                          <m:r>
                                            <a:rPr lang="en-US" sz="2000" i="1">
                                              <a:latin typeface="Cambria Math"/>
                                            </a:rPr>
                                            <m:t>𝑌</m:t>
                                          </m:r>
                                        </m:e>
                                        <m:sub>
                                          <m:r>
                                            <a:rPr lang="en-US" sz="2000" i="1">
                                              <a:latin typeface="Cambria Math"/>
                                            </a:rPr>
                                            <m:t>41</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12</m:t>
                                    </m:r>
                                  </m:sub>
                                </m:sSub>
                              </m:e>
                            </m:mr>
                            <m:mr>
                              <m:e>
                                <m:sSub>
                                  <m:sSubPr>
                                    <m:ctrlPr>
                                      <a:rPr lang="en-US" sz="2000" i="1">
                                        <a:latin typeface="Cambria Math"/>
                                      </a:rPr>
                                    </m:ctrlPr>
                                  </m:sSubPr>
                                  <m:e>
                                    <m:r>
                                      <a:rPr lang="en-US" sz="2000" i="1">
                                        <a:latin typeface="Cambria Math"/>
                                      </a:rPr>
                                      <m:t>𝑌</m:t>
                                    </m:r>
                                  </m:e>
                                  <m:sub>
                                    <m:r>
                                      <a:rPr lang="en-US" sz="2000" i="1">
                                        <a:latin typeface="Cambria Math"/>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32</m:t>
                                          </m:r>
                                        </m:sub>
                                      </m:sSub>
                                    </m:e>
                                  </m:mr>
                                  <m:mr>
                                    <m:e>
                                      <m:sSub>
                                        <m:sSubPr>
                                          <m:ctrlPr>
                                            <a:rPr lang="en-US" sz="2000" i="1">
                                              <a:latin typeface="Cambria Math"/>
                                            </a:rPr>
                                          </m:ctrlPr>
                                        </m:sSubPr>
                                        <m:e>
                                          <m:r>
                                            <a:rPr lang="en-US" sz="2000" i="1">
                                              <a:latin typeface="Cambria Math"/>
                                            </a:rPr>
                                            <m:t>𝑌</m:t>
                                          </m:r>
                                        </m:e>
                                        <m:sub>
                                          <m:r>
                                            <a:rPr lang="en-US" sz="2000" i="1">
                                              <a:latin typeface="Cambria Math"/>
                                            </a:rPr>
                                            <m:t>42</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13</m:t>
                                    </m:r>
                                  </m:sub>
                                </m:sSub>
                              </m:e>
                            </m:mr>
                            <m:mr>
                              <m:e>
                                <m:sSub>
                                  <m:sSubPr>
                                    <m:ctrlPr>
                                      <a:rPr lang="en-US" sz="2000" i="1">
                                        <a:latin typeface="Cambria Math"/>
                                      </a:rPr>
                                    </m:ctrlPr>
                                  </m:sSubPr>
                                  <m:e>
                                    <m:r>
                                      <a:rPr lang="en-US" sz="2000" i="1">
                                        <a:latin typeface="Cambria Math"/>
                                      </a:rPr>
                                      <m:t>𝑌</m:t>
                                    </m:r>
                                  </m:e>
                                  <m:sub>
                                    <m:r>
                                      <a:rPr lang="en-US" sz="2000" i="1">
                                        <a:latin typeface="Cambria Math"/>
                                      </a:rPr>
                                      <m:t>23</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33</m:t>
                                          </m:r>
                                        </m:sub>
                                      </m:sSub>
                                    </m:e>
                                  </m:mr>
                                  <m:mr>
                                    <m:e>
                                      <m:sSub>
                                        <m:sSubPr>
                                          <m:ctrlPr>
                                            <a:rPr lang="en-US" sz="2000" i="1">
                                              <a:latin typeface="Cambria Math"/>
                                            </a:rPr>
                                          </m:ctrlPr>
                                        </m:sSubPr>
                                        <m:e>
                                          <m:r>
                                            <a:rPr lang="en-US" sz="2000" i="1">
                                              <a:latin typeface="Cambria Math"/>
                                            </a:rPr>
                                            <m:t>𝑌</m:t>
                                          </m:r>
                                        </m:e>
                                        <m:sub>
                                          <m:r>
                                            <a:rPr lang="en-US" sz="2000" i="1">
                                              <a:latin typeface="Cambria Math"/>
                                            </a:rPr>
                                            <m:t>43</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14</m:t>
                                    </m:r>
                                  </m:sub>
                                </m:sSub>
                              </m:e>
                            </m:mr>
                            <m:mr>
                              <m:e>
                                <m:sSub>
                                  <m:sSubPr>
                                    <m:ctrlPr>
                                      <a:rPr lang="en-US" sz="2000" i="1">
                                        <a:latin typeface="Cambria Math"/>
                                      </a:rPr>
                                    </m:ctrlPr>
                                  </m:sSubPr>
                                  <m:e>
                                    <m:r>
                                      <a:rPr lang="en-US" sz="2000" i="1">
                                        <a:latin typeface="Cambria Math"/>
                                      </a:rPr>
                                      <m:t>𝑌</m:t>
                                    </m:r>
                                  </m:e>
                                  <m:sub>
                                    <m:r>
                                      <a:rPr lang="en-US" sz="2000" i="1">
                                        <a:latin typeface="Cambria Math"/>
                                      </a:rPr>
                                      <m:t>24</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34</m:t>
                                          </m:r>
                                        </m:sub>
                                      </m:sSub>
                                    </m:e>
                                  </m:mr>
                                  <m:mr>
                                    <m:e>
                                      <m:sSub>
                                        <m:sSubPr>
                                          <m:ctrlPr>
                                            <a:rPr lang="en-US" sz="2000" i="1">
                                              <a:latin typeface="Cambria Math"/>
                                            </a:rPr>
                                          </m:ctrlPr>
                                        </m:sSubPr>
                                        <m:e>
                                          <m:r>
                                            <a:rPr lang="en-US" sz="2000" i="1">
                                              <a:latin typeface="Cambria Math"/>
                                            </a:rPr>
                                            <m:t>𝑌</m:t>
                                          </m:r>
                                        </m:e>
                                        <m:sub>
                                          <m:r>
                                            <a:rPr lang="en-US" sz="2000" i="1">
                                              <a:latin typeface="Cambria Math"/>
                                            </a:rPr>
                                            <m:t>44</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3</m:t>
                                          </m:r>
                                        </m:sub>
                                      </m:sSub>
                                    </m:e>
                                  </m:mr>
                                  <m:mr>
                                    <m:e>
                                      <m:sSub>
                                        <m:sSubPr>
                                          <m:ctrlPr>
                                            <a:rPr lang="en-US" sz="2000" i="1">
                                              <a:latin typeface="Cambria Math"/>
                                            </a:rPr>
                                          </m:ctrlPr>
                                        </m:sSubPr>
                                        <m:e>
                                          <m:r>
                                            <a:rPr lang="en-US" sz="2000" i="1">
                                              <a:latin typeface="Cambria Math"/>
                                            </a:rPr>
                                            <m:t>𝑉</m:t>
                                          </m:r>
                                        </m:e>
                                        <m:sub>
                                          <m:r>
                                            <a:rPr lang="en-US" sz="2000" i="1">
                                              <a:latin typeface="Cambria Math"/>
                                            </a:rPr>
                                            <m:t>4</m:t>
                                          </m:r>
                                        </m:sub>
                                      </m:sSub>
                                    </m:e>
                                  </m:mr>
                                </m:m>
                              </m:e>
                            </m:mr>
                          </m:m>
                        </m:e>
                      </m:d>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634562" y="4076317"/>
                <a:ext cx="3920432" cy="1274644"/>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552700"/>
                <a:ext cx="4572000" cy="3170099"/>
              </a:xfrm>
              <a:prstGeom prst="rect">
                <a:avLst/>
              </a:prstGeom>
            </p:spPr>
            <p:txBody>
              <a:bodyPr>
                <a:spAutoFit/>
              </a:bodyPr>
              <a:lstStyle/>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44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21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32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31</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28600" y="2552700"/>
                <a:ext cx="4572000" cy="3170099"/>
              </a:xfrm>
              <a:prstGeom prst="rect">
                <a:avLst/>
              </a:prstGeom>
              <a:blipFill rotWithShape="1">
                <a:blip r:embed="rId8"/>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14</a:t>
            </a:fld>
            <a:endParaRPr lang="en-US"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5824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animBg="1"/>
      <p:bldP spid="48144" grpId="0"/>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599" y="2590800"/>
            <a:ext cx="51214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Each off-diagonal term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I, k</a:t>
            </a:r>
            <a:r>
              <a:rPr lang="en-US" sz="2400" dirty="0" smtClean="0">
                <a:solidFill>
                  <a:srgbClr val="000000"/>
                </a:solidFill>
                <a:latin typeface="Times New Roman" pitchFamily="18" charset="0"/>
              </a:rPr>
              <a:t> = 1,2,3,4) is the </a:t>
            </a:r>
            <a:r>
              <a:rPr lang="en-US" sz="2400" i="1" dirty="0" smtClean="0">
                <a:solidFill>
                  <a:srgbClr val="000000"/>
                </a:solidFill>
                <a:latin typeface="Times New Roman" pitchFamily="18" charset="0"/>
              </a:rPr>
              <a:t>mutual admittance</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transfer admittance</a:t>
            </a:r>
            <a:r>
              <a:rPr lang="en-US" sz="2400" dirty="0" smtClean="0">
                <a:solidFill>
                  <a:srgbClr val="000000"/>
                </a:solidFill>
                <a:latin typeface="Times New Roman" pitchFamily="18" charset="0"/>
              </a:rPr>
              <a:t>) between nodes </a:t>
            </a:r>
            <a:r>
              <a:rPr lang="en-US" sz="2400" i="1" dirty="0" smtClean="0">
                <a:solidFill>
                  <a:srgbClr val="000000"/>
                </a:solidFill>
                <a:latin typeface="Times New Roman" pitchFamily="18" charset="0"/>
              </a:rPr>
              <a:t>i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k</a:t>
            </a:r>
            <a:r>
              <a:rPr lang="en-US" sz="2400" dirty="0" smtClean="0">
                <a:solidFill>
                  <a:srgbClr val="000000"/>
                </a:solidFill>
                <a:latin typeface="Times New Roman" pitchFamily="18" charset="0"/>
              </a:rPr>
              <a:t> and equals the negative of the sum of all admittances connected directly between these nodes.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Further,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ki</a:t>
            </a:r>
            <a:endParaRPr lang="en-US" sz="2400" i="1" baseline="-250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endParaRPr lang="en-US" sz="2400" i="1" dirty="0" smtClean="0">
              <a:solidFill>
                <a:srgbClr val="000000"/>
              </a:solidFill>
              <a:latin typeface="Times New Roman" pitchFamily="18" charset="0"/>
            </a:endParaRPr>
          </a:p>
        </p:txBody>
      </p:sp>
      <p:pic>
        <p:nvPicPr>
          <p:cNvPr id="717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6563" y="2925494"/>
            <a:ext cx="35512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71600"/>
            <a:ext cx="8915400" cy="1200329"/>
          </a:xfrm>
          <a:prstGeom prst="rect">
            <a:avLst/>
          </a:prstGeom>
          <a:noFill/>
        </p:spPr>
        <p:txBody>
          <a:bodyPr wrap="square" rtlCol="0">
            <a:spAutoFit/>
          </a:bodyPr>
          <a:lstStyle/>
          <a:p>
            <a:pPr marL="342900" indent="-342900" fontAlgn="base">
              <a:spcBef>
                <a:spcPct val="0"/>
              </a:spcBef>
              <a:spcAft>
                <a:spcPct val="0"/>
              </a:spcAft>
              <a:buFont typeface="Wingdings" pitchFamily="2" charset="2"/>
              <a:buChar char="Ø"/>
            </a:pPr>
            <a:r>
              <a:rPr lang="en-US" sz="2400" dirty="0">
                <a:solidFill>
                  <a:srgbClr val="000000"/>
                </a:solidFill>
                <a:latin typeface="Times New Roman" pitchFamily="18" charset="0"/>
              </a:rPr>
              <a:t>Each admittance </a:t>
            </a:r>
            <a:r>
              <a:rPr lang="en-US" sz="2400" i="1" dirty="0" err="1">
                <a:solidFill>
                  <a:srgbClr val="000000"/>
                </a:solidFill>
                <a:latin typeface="Times New Roman" pitchFamily="18" charset="0"/>
              </a:rPr>
              <a:t>Y</a:t>
            </a:r>
            <a:r>
              <a:rPr lang="en-US" sz="2400" i="1" baseline="-25000" dirty="0" err="1">
                <a:solidFill>
                  <a:srgbClr val="000000"/>
                </a:solidFill>
                <a:latin typeface="Times New Roman" pitchFamily="18" charset="0"/>
              </a:rPr>
              <a:t>ii</a:t>
            </a:r>
            <a:r>
              <a:rPr lang="en-US" sz="2400" dirty="0">
                <a:solidFill>
                  <a:srgbClr val="000000"/>
                </a:solidFill>
                <a:latin typeface="Times New Roman" pitchFamily="18" charset="0"/>
              </a:rPr>
              <a:t>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 1,2,3,4) is called the </a:t>
            </a:r>
            <a:r>
              <a:rPr lang="en-US" sz="2400" i="1" dirty="0">
                <a:solidFill>
                  <a:srgbClr val="000000"/>
                </a:solidFill>
                <a:latin typeface="Times New Roman" pitchFamily="18" charset="0"/>
              </a:rPr>
              <a:t>self admittance</a:t>
            </a:r>
            <a:r>
              <a:rPr lang="en-US" sz="2400" dirty="0">
                <a:solidFill>
                  <a:srgbClr val="000000"/>
                </a:solidFill>
                <a:latin typeface="Times New Roman" pitchFamily="18" charset="0"/>
              </a:rPr>
              <a:t> (or </a:t>
            </a:r>
            <a:r>
              <a:rPr lang="en-US" sz="2400" i="1" dirty="0">
                <a:solidFill>
                  <a:srgbClr val="000000"/>
                </a:solidFill>
                <a:latin typeface="Times New Roman" pitchFamily="18" charset="0"/>
              </a:rPr>
              <a:t>driving point admittance</a:t>
            </a:r>
            <a:r>
              <a:rPr lang="en-US" sz="2400" dirty="0">
                <a:solidFill>
                  <a:srgbClr val="000000"/>
                </a:solidFill>
                <a:latin typeface="Times New Roman" pitchFamily="18" charset="0"/>
              </a:rPr>
              <a:t>) of node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and equals the algebraic sum of all the admittances terminating on the node.</a:t>
            </a:r>
          </a:p>
        </p:txBody>
      </p:sp>
      <p:sp>
        <p:nvSpPr>
          <p:cNvPr id="4" name="Slide Number Placeholder 3"/>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15</a:t>
            </a:fld>
            <a:endParaRPr lang="en-US" dirty="0">
              <a:solidFill>
                <a:schemeClr val="bg1">
                  <a:lumMod val="50000"/>
                </a:schemeClr>
              </a:solidFill>
              <a:latin typeface="Times New Roman" pitchFamily="18" charset="0"/>
              <a:cs typeface="Times New Roman" pitchFamily="18" charset="0"/>
            </a:endParaRPr>
          </a:p>
        </p:txBody>
      </p:sp>
      <p:sp>
        <p:nvSpPr>
          <p:cNvPr id="10"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spTree>
    <p:extLst>
      <p:ext uri="{BB962C8B-B14F-4D97-AF65-F5344CB8AC3E}">
        <p14:creationId xmlns:p14="http://schemas.microsoft.com/office/powerpoint/2010/main" val="14761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8001000" y="106993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p:sp>
        <p:nvSpPr>
          <p:cNvPr id="6148" name="Text Box 4"/>
          <p:cNvSpPr txBox="1">
            <a:spLocks noChangeArrowheads="1"/>
          </p:cNvSpPr>
          <p:nvPr/>
        </p:nvSpPr>
        <p:spPr bwMode="auto">
          <a:xfrm>
            <a:off x="131428" y="1819916"/>
            <a:ext cx="899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From index notation, Eq. (8) can be written in compact form as:</a:t>
            </a:r>
          </a:p>
        </p:txBody>
      </p:sp>
      <p:sp>
        <p:nvSpPr>
          <p:cNvPr id="6150" name="Text Box 6"/>
          <p:cNvSpPr txBox="1">
            <a:spLocks noChangeArrowheads="1"/>
          </p:cNvSpPr>
          <p:nvPr/>
        </p:nvSpPr>
        <p:spPr bwMode="auto">
          <a:xfrm>
            <a:off x="7990661" y="25146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(9)</a:t>
            </a:r>
          </a:p>
        </p:txBody>
      </p:sp>
      <p:sp>
        <p:nvSpPr>
          <p:cNvPr id="6151" name="Text Box 7"/>
          <p:cNvSpPr txBox="1">
            <a:spLocks noChangeArrowheads="1"/>
          </p:cNvSpPr>
          <p:nvPr/>
        </p:nvSpPr>
        <p:spPr bwMode="auto">
          <a:xfrm>
            <a:off x="179896" y="3272135"/>
            <a:ext cx="8964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or, in matrix form:</a:t>
            </a:r>
          </a:p>
        </p:txBody>
      </p:sp>
      <p:sp>
        <p:nvSpPr>
          <p:cNvPr id="6153" name="Text Box 9"/>
          <p:cNvSpPr txBox="1">
            <a:spLocks noChangeArrowheads="1"/>
          </p:cNvSpPr>
          <p:nvPr/>
        </p:nvSpPr>
        <p:spPr bwMode="auto">
          <a:xfrm>
            <a:off x="7912973" y="36576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(10)</a:t>
            </a:r>
          </a:p>
        </p:txBody>
      </p:sp>
      <p:sp>
        <p:nvSpPr>
          <p:cNvPr id="6154" name="Text Box 10"/>
          <p:cNvSpPr txBox="1">
            <a:spLocks noChangeArrowheads="1"/>
          </p:cNvSpPr>
          <p:nvPr/>
        </p:nvSpPr>
        <p:spPr bwMode="auto">
          <a:xfrm>
            <a:off x="152400" y="4241899"/>
            <a:ext cx="899159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pP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denotes the matrix of bus admittance and is </a:t>
            </a:r>
          </a:p>
          <a:p>
            <a:pPr fontAlgn="base">
              <a:spcBef>
                <a:spcPct val="0"/>
              </a:spcBef>
              <a:spcAft>
                <a:spcPts val="1200"/>
              </a:spcAft>
            </a:pP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                       known as </a:t>
            </a:r>
            <a:r>
              <a:rPr lang="en-US" sz="2400" i="1" dirty="0" smtClean="0">
                <a:solidFill>
                  <a:srgbClr val="000000"/>
                </a:solidFill>
                <a:latin typeface="Times New Roman" pitchFamily="18" charset="0"/>
              </a:rPr>
              <a:t>bus admittance matrix.</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dimension of the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matrix is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a:t>
            </a:r>
            <a:r>
              <a:rPr lang="en-US" sz="2400" dirty="0" smtClean="0">
                <a:solidFill>
                  <a:srgbClr val="000000"/>
                </a:solidFill>
                <a:latin typeface="Times New Roman" pitchFamily="18" charset="0"/>
                <a:cs typeface="Times New Roman" pitchFamily="18" charset="0"/>
              </a:rPr>
              <a:t>×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is the number of buses. </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total number of nodes are </a:t>
            </a:r>
            <a:r>
              <a:rPr lang="en-US" sz="2400" i="1" dirty="0" smtClean="0">
                <a:solidFill>
                  <a:srgbClr val="000000"/>
                </a:solidFill>
                <a:latin typeface="Times New Roman" pitchFamily="18" charset="0"/>
              </a:rPr>
              <a:t>m</a:t>
            </a:r>
            <a:r>
              <a:rPr lang="en-US" sz="2400" dirty="0" smtClean="0">
                <a:solidFill>
                  <a:srgbClr val="000000"/>
                </a:solidFill>
                <a:latin typeface="Times New Roman" pitchFamily="18" charset="0"/>
              </a:rPr>
              <a:t> =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+ 1 including the ground (reference) node.</a:t>
            </a:r>
          </a:p>
        </p:txBody>
      </p:sp>
      <mc:AlternateContent xmlns:mc="http://schemas.openxmlformats.org/markup-compatibility/2006" xmlns:a14="http://schemas.microsoft.com/office/drawing/2010/main">
        <mc:Choice Requires="a14">
          <p:sp>
            <p:nvSpPr>
              <p:cNvPr id="2" name="Rectangle 1"/>
              <p:cNvSpPr/>
              <p:nvPr/>
            </p:nvSpPr>
            <p:spPr>
              <a:xfrm>
                <a:off x="2743200" y="675221"/>
                <a:ext cx="3719030" cy="1156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1</m:t>
                                    </m:r>
                                  </m:sub>
                                </m:sSub>
                              </m:e>
                            </m:mr>
                            <m:mr>
                              <m:e>
                                <m:sSub>
                                  <m:sSubPr>
                                    <m:ctrlPr>
                                      <a:rPr lang="en-US" i="1">
                                        <a:latin typeface="Cambria Math"/>
                                      </a:rPr>
                                    </m:ctrlPr>
                                  </m:sSubPr>
                                  <m:e>
                                    <m:r>
                                      <a:rPr lang="en-US" i="1">
                                        <a:latin typeface="Cambria Math"/>
                                      </a:rPr>
                                      <m:t>𝐼</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3</m:t>
                                          </m:r>
                                        </m:sub>
                                      </m:sSub>
                                    </m:e>
                                  </m:mr>
                                  <m:mr>
                                    <m:e>
                                      <m:sSub>
                                        <m:sSubPr>
                                          <m:ctrlPr>
                                            <a:rPr lang="en-US" i="1">
                                              <a:latin typeface="Cambria Math"/>
                                            </a:rPr>
                                          </m:ctrlPr>
                                        </m:sSubPr>
                                        <m:e>
                                          <m:r>
                                            <a:rPr lang="en-US" i="1">
                                              <a:latin typeface="Cambria Math"/>
                                            </a:rPr>
                                            <m:t>𝐼</m:t>
                                          </m:r>
                                        </m:e>
                                        <m:sub>
                                          <m:r>
                                            <a:rPr lang="en-US" i="1">
                                              <a:latin typeface="Cambria Math"/>
                                            </a:rPr>
                                            <m:t>4</m:t>
                                          </m:r>
                                        </m:sub>
                                      </m:sSub>
                                    </m:e>
                                  </m:mr>
                                </m:m>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11</m:t>
                                    </m:r>
                                  </m:sub>
                                </m:sSub>
                              </m:e>
                            </m:mr>
                            <m:mr>
                              <m:e>
                                <m:sSub>
                                  <m:sSubPr>
                                    <m:ctrlPr>
                                      <a:rPr lang="en-US" i="1">
                                        <a:latin typeface="Cambria Math"/>
                                      </a:rPr>
                                    </m:ctrlPr>
                                  </m:sSubPr>
                                  <m:e>
                                    <m:r>
                                      <a:rPr lang="en-US" i="1">
                                        <a:latin typeface="Cambria Math"/>
                                      </a:rPr>
                                      <m:t>𝑌</m:t>
                                    </m:r>
                                  </m:e>
                                  <m:sub>
                                    <m:r>
                                      <a:rPr lang="en-US" i="1">
                                        <a:latin typeface="Cambria Math"/>
                                      </a:rPr>
                                      <m:t>21</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31</m:t>
                                          </m:r>
                                        </m:sub>
                                      </m:sSub>
                                    </m:e>
                                  </m:mr>
                                  <m:mr>
                                    <m:e>
                                      <m:sSub>
                                        <m:sSubPr>
                                          <m:ctrlPr>
                                            <a:rPr lang="en-US" i="1">
                                              <a:latin typeface="Cambria Math"/>
                                            </a:rPr>
                                          </m:ctrlPr>
                                        </m:sSubPr>
                                        <m:e>
                                          <m:r>
                                            <a:rPr lang="en-US" i="1">
                                              <a:latin typeface="Cambria Math"/>
                                            </a:rPr>
                                            <m:t>𝑌</m:t>
                                          </m:r>
                                        </m:e>
                                        <m:sub>
                                          <m:r>
                                            <a:rPr lang="en-US" i="1">
                                              <a:latin typeface="Cambria Math"/>
                                            </a:rPr>
                                            <m:t>41</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12</m:t>
                                    </m:r>
                                  </m:sub>
                                </m:sSub>
                              </m:e>
                            </m:mr>
                            <m:mr>
                              <m:e>
                                <m:sSub>
                                  <m:sSubPr>
                                    <m:ctrlPr>
                                      <a:rPr lang="en-US" i="1">
                                        <a:latin typeface="Cambria Math"/>
                                      </a:rPr>
                                    </m:ctrlPr>
                                  </m:sSubPr>
                                  <m:e>
                                    <m:r>
                                      <a:rPr lang="en-US" i="1">
                                        <a:latin typeface="Cambria Math"/>
                                      </a:rPr>
                                      <m:t>𝑌</m:t>
                                    </m:r>
                                  </m:e>
                                  <m:sub>
                                    <m:r>
                                      <a:rPr lang="en-US" i="1">
                                        <a:latin typeface="Cambria Math"/>
                                      </a:rPr>
                                      <m:t>22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32</m:t>
                                          </m:r>
                                        </m:sub>
                                      </m:sSub>
                                    </m:e>
                                  </m:mr>
                                  <m:mr>
                                    <m:e>
                                      <m:sSub>
                                        <m:sSubPr>
                                          <m:ctrlPr>
                                            <a:rPr lang="en-US" i="1">
                                              <a:latin typeface="Cambria Math"/>
                                            </a:rPr>
                                          </m:ctrlPr>
                                        </m:sSubPr>
                                        <m:e>
                                          <m:r>
                                            <a:rPr lang="en-US" i="1">
                                              <a:latin typeface="Cambria Math"/>
                                            </a:rPr>
                                            <m:t>𝑌</m:t>
                                          </m:r>
                                        </m:e>
                                        <m:sub>
                                          <m:r>
                                            <a:rPr lang="en-US" i="1">
                                              <a:latin typeface="Cambria Math"/>
                                            </a:rPr>
                                            <m:t>42</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13</m:t>
                                    </m:r>
                                  </m:sub>
                                </m:sSub>
                              </m:e>
                            </m:mr>
                            <m:mr>
                              <m:e>
                                <m:sSub>
                                  <m:sSubPr>
                                    <m:ctrlPr>
                                      <a:rPr lang="en-US" i="1">
                                        <a:latin typeface="Cambria Math"/>
                                      </a:rPr>
                                    </m:ctrlPr>
                                  </m:sSubPr>
                                  <m:e>
                                    <m:r>
                                      <a:rPr lang="en-US" i="1">
                                        <a:latin typeface="Cambria Math"/>
                                      </a:rPr>
                                      <m:t>𝑌</m:t>
                                    </m:r>
                                  </m:e>
                                  <m:sub>
                                    <m:r>
                                      <a:rPr lang="en-US" i="1">
                                        <a:latin typeface="Cambria Math"/>
                                      </a:rPr>
                                      <m:t>23</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33</m:t>
                                          </m:r>
                                        </m:sub>
                                      </m:sSub>
                                    </m:e>
                                  </m:mr>
                                  <m:mr>
                                    <m:e>
                                      <m:sSub>
                                        <m:sSubPr>
                                          <m:ctrlPr>
                                            <a:rPr lang="en-US" i="1">
                                              <a:latin typeface="Cambria Math"/>
                                            </a:rPr>
                                          </m:ctrlPr>
                                        </m:sSubPr>
                                        <m:e>
                                          <m:r>
                                            <a:rPr lang="en-US" i="1">
                                              <a:latin typeface="Cambria Math"/>
                                            </a:rPr>
                                            <m:t>𝑌</m:t>
                                          </m:r>
                                        </m:e>
                                        <m:sub>
                                          <m:r>
                                            <a:rPr lang="en-US" i="1">
                                              <a:latin typeface="Cambria Math"/>
                                            </a:rPr>
                                            <m:t>43</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14</m:t>
                                    </m:r>
                                  </m:sub>
                                </m:sSub>
                              </m:e>
                            </m:mr>
                            <m:mr>
                              <m:e>
                                <m:sSub>
                                  <m:sSubPr>
                                    <m:ctrlPr>
                                      <a:rPr lang="en-US" i="1">
                                        <a:latin typeface="Cambria Math"/>
                                      </a:rPr>
                                    </m:ctrlPr>
                                  </m:sSubPr>
                                  <m:e>
                                    <m:r>
                                      <a:rPr lang="en-US" i="1">
                                        <a:latin typeface="Cambria Math"/>
                                      </a:rPr>
                                      <m:t>𝑌</m:t>
                                    </m:r>
                                  </m:e>
                                  <m:sub>
                                    <m:r>
                                      <a:rPr lang="en-US" i="1">
                                        <a:latin typeface="Cambria Math"/>
                                      </a:rPr>
                                      <m:t>24</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34</m:t>
                                          </m:r>
                                        </m:sub>
                                      </m:sSub>
                                    </m:e>
                                  </m:mr>
                                  <m:mr>
                                    <m:e>
                                      <m:sSub>
                                        <m:sSubPr>
                                          <m:ctrlPr>
                                            <a:rPr lang="en-US" i="1">
                                              <a:latin typeface="Cambria Math"/>
                                            </a:rPr>
                                          </m:ctrlPr>
                                        </m:sSubPr>
                                        <m:e>
                                          <m:r>
                                            <a:rPr lang="en-US" i="1">
                                              <a:latin typeface="Cambria Math"/>
                                            </a:rPr>
                                            <m:t>𝑌</m:t>
                                          </m:r>
                                        </m:e>
                                        <m:sub>
                                          <m:r>
                                            <a:rPr lang="en-US" i="1">
                                              <a:latin typeface="Cambria Math"/>
                                            </a:rPr>
                                            <m:t>44</m:t>
                                          </m:r>
                                        </m:sub>
                                      </m:sSub>
                                    </m:e>
                                  </m:mr>
                                </m:m>
                              </m:e>
                            </m:mr>
                          </m:m>
                        </m:e>
                      </m:d>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1</m:t>
                                    </m:r>
                                  </m:sub>
                                </m:sSub>
                              </m:e>
                            </m:mr>
                            <m:mr>
                              <m:e>
                                <m:sSub>
                                  <m:sSubPr>
                                    <m:ctrlPr>
                                      <a:rPr lang="en-US" i="1">
                                        <a:latin typeface="Cambria Math"/>
                                      </a:rPr>
                                    </m:ctrlPr>
                                  </m:sSubPr>
                                  <m:e>
                                    <m:r>
                                      <a:rPr lang="en-US" i="1">
                                        <a:latin typeface="Cambria Math"/>
                                      </a:rPr>
                                      <m:t>𝑉</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3</m:t>
                                          </m:r>
                                        </m:sub>
                                      </m:sSub>
                                    </m:e>
                                  </m:mr>
                                  <m:mr>
                                    <m:e>
                                      <m:sSub>
                                        <m:sSubPr>
                                          <m:ctrlPr>
                                            <a:rPr lang="en-US" i="1">
                                              <a:latin typeface="Cambria Math"/>
                                            </a:rPr>
                                          </m:ctrlPr>
                                        </m:sSubPr>
                                        <m:e>
                                          <m:r>
                                            <a:rPr lang="en-US" i="1">
                                              <a:latin typeface="Cambria Math"/>
                                            </a:rPr>
                                            <m:t>𝑉</m:t>
                                          </m:r>
                                        </m:e>
                                        <m:sub>
                                          <m:r>
                                            <a:rPr lang="en-US" i="1">
                                              <a:latin typeface="Cambria Math"/>
                                            </a:rPr>
                                            <m:t>4</m:t>
                                          </m:r>
                                        </m:sub>
                                      </m:sSub>
                                    </m:e>
                                  </m:mr>
                                </m:m>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743200" y="675221"/>
                <a:ext cx="3719030" cy="115615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69975" y="2209800"/>
                <a:ext cx="33784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869975" y="2209800"/>
                <a:ext cx="3378425" cy="9326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42579" y="3657600"/>
                <a:ext cx="24200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𝐵𝑈𝑆</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𝐵𝑈𝑆</m:t>
                          </m:r>
                        </m:sub>
                      </m:sSub>
                      <m:sSub>
                        <m:sSubPr>
                          <m:ctrlPr>
                            <a:rPr lang="en-US" sz="2400" i="1">
                              <a:latin typeface="Cambria Math"/>
                            </a:rPr>
                          </m:ctrlPr>
                        </m:sSubPr>
                        <m:e>
                          <m:r>
                            <a:rPr lang="en-US" sz="2400" i="1">
                              <a:latin typeface="Cambria Math"/>
                            </a:rPr>
                            <m:t>𝑉</m:t>
                          </m:r>
                        </m:e>
                        <m:sub>
                          <m:r>
                            <a:rPr lang="en-US" sz="2400" i="1">
                              <a:latin typeface="Cambria Math"/>
                            </a:rPr>
                            <m:t>𝐵𝑈𝑆</m:t>
                          </m:r>
                        </m:sub>
                      </m:sSub>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142579" y="3657600"/>
                <a:ext cx="2420021" cy="461665"/>
              </a:xfrm>
              <a:prstGeom prst="rect">
                <a:avLst/>
              </a:prstGeom>
              <a:blipFill rotWithShape="1">
                <a:blip r:embed="rId4"/>
                <a:stretch>
                  <a:fillRect b="-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16</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spTree>
    <p:extLst>
      <p:ext uri="{BB962C8B-B14F-4D97-AF65-F5344CB8AC3E}">
        <p14:creationId xmlns:p14="http://schemas.microsoft.com/office/powerpoint/2010/main" val="365552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5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0" grpId="0"/>
      <p:bldP spid="6151" grpId="0"/>
      <p:bldP spid="6153"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304801" y="9144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complex power injected by the source into the </a:t>
            </a:r>
            <a:r>
              <a:rPr lang="en-US" sz="2400" i="1" dirty="0" smtClean="0">
                <a:solidFill>
                  <a:srgbClr val="000000"/>
                </a:solidFill>
                <a:latin typeface="Times New Roman" pitchFamily="18" charset="0"/>
              </a:rPr>
              <a:t>i</a:t>
            </a:r>
            <a:r>
              <a:rPr lang="en-US" sz="2400" dirty="0" smtClean="0">
                <a:solidFill>
                  <a:srgbClr val="000000"/>
                </a:solidFill>
                <a:latin typeface="Times New Roman" pitchFamily="18" charset="0"/>
              </a:rPr>
              <a:t>th bus of a power system is:</a:t>
            </a:r>
          </a:p>
        </p:txBody>
      </p:sp>
      <mc:AlternateContent xmlns:mc="http://schemas.openxmlformats.org/markup-compatibility/2006" xmlns:a14="http://schemas.microsoft.com/office/drawing/2010/main">
        <mc:Choice Requires="a14">
          <p:sp>
            <p:nvSpPr>
              <p:cNvPr id="16391" name="Text Box 7"/>
              <p:cNvSpPr txBox="1">
                <a:spLocks noChangeArrowheads="1"/>
              </p:cNvSpPr>
              <p:nvPr/>
            </p:nvSpPr>
            <p:spPr bwMode="auto">
              <a:xfrm>
                <a:off x="1143000" y="2678668"/>
                <a:ext cx="7009987"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V</a:t>
                </a:r>
                <a:r>
                  <a:rPr lang="en-US" sz="2400" i="1" baseline="-25000" dirty="0" smtClean="0">
                    <a:solidFill>
                      <a:srgbClr val="000000"/>
                    </a:solidFill>
                    <a:latin typeface="Times New Roman" pitchFamily="18" charset="0"/>
                  </a:rPr>
                  <a:t>i</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is the voltage at the </a:t>
                </a:r>
                <a14:m>
                  <m:oMath xmlns:m="http://schemas.openxmlformats.org/officeDocument/2006/math">
                    <m:r>
                      <a:rPr lang="en-US" sz="2400" i="1" dirty="0" smtClean="0">
                        <a:solidFill>
                          <a:srgbClr val="000000"/>
                        </a:solidFill>
                        <a:latin typeface="Cambria Math"/>
                      </a:rPr>
                      <m:t>𝑖</m:t>
                    </m:r>
                  </m:oMath>
                </a14:m>
                <a:r>
                  <a:rPr lang="en-US" sz="2400" dirty="0" smtClean="0">
                    <a:solidFill>
                      <a:srgbClr val="000000"/>
                    </a:solidFill>
                    <a:latin typeface="Times New Roman" pitchFamily="18" charset="0"/>
                  </a:rPr>
                  <a:t>th bus with respect to ground and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is the source current injected into the bus.</a:t>
                </a:r>
              </a:p>
            </p:txBody>
          </p:sp>
        </mc:Choice>
        <mc:Fallback xmlns="">
          <p:sp>
            <p:nvSpPr>
              <p:cNvPr id="16391" name="Text Box 7"/>
              <p:cNvSpPr txBox="1">
                <a:spLocks noRot="1" noChangeAspect="1" noMove="1" noResize="1" noEditPoints="1" noAdjustHandles="1" noChangeArrowheads="1" noChangeShapeType="1" noTextEdit="1"/>
              </p:cNvSpPr>
              <p:nvPr/>
            </p:nvSpPr>
            <p:spPr bwMode="auto">
              <a:xfrm>
                <a:off x="1143000" y="2678668"/>
                <a:ext cx="7009987" cy="830997"/>
              </a:xfrm>
              <a:prstGeom prst="rect">
                <a:avLst/>
              </a:prstGeom>
              <a:blipFill rotWithShape="1">
                <a:blip r:embed="rId2"/>
                <a:stretch>
                  <a:fillRect l="-1393" t="-5839" r="-34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392" name="Text Box 8"/>
          <p:cNvSpPr txBox="1">
            <a:spLocks noChangeArrowheads="1"/>
          </p:cNvSpPr>
          <p:nvPr/>
        </p:nvSpPr>
        <p:spPr bwMode="auto">
          <a:xfrm>
            <a:off x="8152987" y="1905000"/>
            <a:ext cx="60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(11)</a:t>
            </a:r>
          </a:p>
        </p:txBody>
      </p:sp>
      <p:sp>
        <p:nvSpPr>
          <p:cNvPr id="16393" name="Text Box 9"/>
          <p:cNvSpPr txBox="1">
            <a:spLocks noChangeArrowheads="1"/>
          </p:cNvSpPr>
          <p:nvPr/>
        </p:nvSpPr>
        <p:spPr bwMode="auto">
          <a:xfrm>
            <a:off x="304800" y="5124271"/>
            <a:ext cx="8839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load flow problem is handled more conveniently by use of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rather than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i="1" baseline="30000" dirty="0" smtClean="0">
                <a:solidFill>
                  <a:srgbClr val="000000"/>
                </a:solidFill>
                <a:latin typeface="Times New Roman" pitchFamily="18" charset="0"/>
              </a:rPr>
              <a:t>*</a:t>
            </a:r>
            <a:r>
              <a:rPr lang="en-US" sz="2400" dirty="0" smtClean="0">
                <a:solidFill>
                  <a:srgbClr val="000000"/>
                </a:solidFill>
                <a:latin typeface="Times New Roman" pitchFamily="18" charset="0"/>
              </a:rPr>
              <a:t>.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67133" y="1961898"/>
                <a:ext cx="742684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r>
                        <a:rPr lang="en-US" sz="2000" b="0" i="1" smtClean="0">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sSubSup>
                        <m:sSubSupPr>
                          <m:ctrlPr>
                            <a:rPr lang="en-US" sz="2000" i="1">
                              <a:latin typeface="Cambria Math"/>
                            </a:rPr>
                          </m:ctrlPr>
                        </m:sSubSupPr>
                        <m:e>
                          <m:r>
                            <a:rPr lang="en-US" sz="2000" i="1">
                              <a:latin typeface="Cambria Math"/>
                            </a:rPr>
                            <m:t>𝐼</m:t>
                          </m:r>
                        </m:e>
                        <m:sub>
                          <m:r>
                            <a:rPr lang="en-US" sz="2000" i="1">
                              <a:latin typeface="Cambria Math"/>
                            </a:rPr>
                            <m:t>𝑖</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67133" y="1961898"/>
                <a:ext cx="7426841" cy="400302"/>
              </a:xfrm>
              <a:prstGeom prst="rect">
                <a:avLst/>
              </a:prstGeom>
              <a:blipFill rotWithShape="1">
                <a:blip r:embed="rId3"/>
                <a:stretch>
                  <a:fillRect b="-1212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17</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1825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a:t>
            </a:r>
            <a:r>
              <a:rPr lang="en-US" sz="3200" dirty="0" smtClean="0">
                <a:latin typeface="Times New Roman" pitchFamily="18" charset="0"/>
                <a:cs typeface="Times New Roman" pitchFamily="18" charset="0"/>
              </a:rPr>
              <a:t>Formulation</a:t>
            </a:r>
            <a:endParaRPr lang="en-US" sz="3200" dirty="0">
              <a:latin typeface="Times New Roman" pitchFamily="18" charset="0"/>
              <a:cs typeface="Times New Roman" pitchFamily="18" charset="0"/>
            </a:endParaRPr>
          </a:p>
        </p:txBody>
      </p:sp>
      <p:sp>
        <p:nvSpPr>
          <p:cNvPr id="9" name="Text Box 5"/>
          <p:cNvSpPr txBox="1">
            <a:spLocks noChangeArrowheads="1"/>
          </p:cNvSpPr>
          <p:nvPr/>
        </p:nvSpPr>
        <p:spPr bwMode="auto">
          <a:xfrm>
            <a:off x="304800" y="3817203"/>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As shown in (11), the power injections should equal the network flows.</a:t>
            </a:r>
          </a:p>
        </p:txBody>
      </p:sp>
    </p:spTree>
    <p:extLst>
      <p:ext uri="{BB962C8B-B14F-4D97-AF65-F5344CB8AC3E}">
        <p14:creationId xmlns:p14="http://schemas.microsoft.com/office/powerpoint/2010/main" val="281857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290935"/>
            <a:ext cx="8839200" cy="461665"/>
          </a:xfrm>
          <a:prstGeom prst="rect">
            <a:avLst/>
          </a:prstGeom>
        </p:spPr>
        <p:txBody>
          <a:bodyPr wrap="square">
            <a:spAutoFit/>
          </a:bodyPr>
          <a:lstStyle/>
          <a:p>
            <a:pPr marL="342900" indent="-342900">
              <a:buFont typeface="Wingdings" pitchFamily="2" charset="2"/>
              <a:buChar char="Ø"/>
            </a:pPr>
            <a:r>
              <a:rPr lang="en-US" sz="2400" dirty="0">
                <a:solidFill>
                  <a:srgbClr val="000000"/>
                </a:solidFill>
                <a:latin typeface="Times New Roman" pitchFamily="18" charset="0"/>
              </a:rPr>
              <a:t>Therefore, taking the complex conjugate of Eq. </a:t>
            </a:r>
            <a:r>
              <a:rPr lang="en-US" sz="2400" dirty="0" smtClean="0">
                <a:solidFill>
                  <a:srgbClr val="000000"/>
                </a:solidFill>
                <a:latin typeface="Times New Roman" pitchFamily="18" charset="0"/>
              </a:rPr>
              <a:t>(11) gives:</a:t>
            </a:r>
            <a:endParaRPr lang="en-US" sz="2400" dirty="0"/>
          </a:p>
        </p:txBody>
      </p:sp>
      <p:sp>
        <p:nvSpPr>
          <p:cNvPr id="4" name="Text Box 11"/>
          <p:cNvSpPr txBox="1">
            <a:spLocks noChangeArrowheads="1"/>
          </p:cNvSpPr>
          <p:nvPr/>
        </p:nvSpPr>
        <p:spPr bwMode="auto">
          <a:xfrm>
            <a:off x="8151935" y="2205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(12)</a:t>
            </a:r>
          </a:p>
        </p:txBody>
      </p:sp>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457200" y="3505200"/>
                <a:ext cx="86867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Substitute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nary>
                      <m:naryPr>
                        <m:chr m:val="∑"/>
                        <m:limLoc m:val="undOvr"/>
                        <m:ctrlPr>
                          <a:rPr lang="en-US" sz="2400" i="1">
                            <a:latin typeface="Cambria Math"/>
                          </a:rPr>
                        </m:ctrlPr>
                      </m:naryPr>
                      <m:sub>
                        <m:r>
                          <a:rPr lang="en-US" sz="2400" i="1">
                            <a:latin typeface="Cambria Math"/>
                          </a:rPr>
                          <m:t>𝑘</m:t>
                        </m:r>
                        <m:r>
                          <a:rPr lang="en-US" sz="2400" i="1">
                            <a:latin typeface="Cambria Math"/>
                          </a:rPr>
                          <m:t>=1</m:t>
                        </m:r>
                      </m:sub>
                      <m:sup>
                        <m:r>
                          <a:rPr lang="en-US" sz="2400" i="1">
                            <a:latin typeface="Cambria Math"/>
                          </a:rPr>
                          <m:t>𝑛</m:t>
                        </m:r>
                      </m:sup>
                      <m:e>
                        <m:sSub>
                          <m:sSubPr>
                            <m:ctrlPr>
                              <a:rPr lang="en-US" sz="2400" i="1">
                                <a:latin typeface="Cambria Math"/>
                              </a:rPr>
                            </m:ctrlPr>
                          </m:sSubPr>
                          <m:e>
                            <m:r>
                              <a:rPr lang="en-US" sz="2400" i="1">
                                <a:latin typeface="Cambria Math"/>
                              </a:rPr>
                              <m:t>𝑌</m:t>
                            </m:r>
                          </m:e>
                          <m:sub>
                            <m:r>
                              <a:rPr lang="en-US" sz="2400" i="1">
                                <a:latin typeface="Cambria Math"/>
                              </a:rPr>
                              <m:t>𝑖𝑘</m:t>
                            </m:r>
                          </m:sub>
                        </m:sSub>
                        <m:sSub>
                          <m:sSubPr>
                            <m:ctrlPr>
                              <a:rPr lang="en-US" sz="2400" i="1">
                                <a:latin typeface="Cambria Math"/>
                              </a:rPr>
                            </m:ctrlPr>
                          </m:sSubPr>
                          <m:e>
                            <m:r>
                              <a:rPr lang="en-US" sz="2400" i="1">
                                <a:latin typeface="Cambria Math"/>
                              </a:rPr>
                              <m:t>𝑉</m:t>
                            </m:r>
                          </m:e>
                          <m:sub>
                            <m:r>
                              <a:rPr lang="en-US" sz="2400" i="1">
                                <a:latin typeface="Cambria Math"/>
                              </a:rPr>
                              <m:t>𝑘</m:t>
                            </m:r>
                          </m:sub>
                        </m:sSub>
                      </m:e>
                    </m:nary>
                  </m:oMath>
                </a14:m>
                <a:r>
                  <a:rPr lang="en-US" sz="2400" dirty="0"/>
                  <a:t> </a:t>
                </a:r>
                <a:r>
                  <a:rPr lang="en-US" sz="2400" dirty="0" smtClean="0">
                    <a:solidFill>
                      <a:srgbClr val="000000"/>
                    </a:solidFill>
                    <a:latin typeface="Times New Roman" pitchFamily="18" charset="0"/>
                  </a:rPr>
                  <a:t>from Eq. (9) to get:</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457200" y="3505200"/>
                <a:ext cx="8686798" cy="461665"/>
              </a:xfrm>
              <a:prstGeom prst="rect">
                <a:avLst/>
              </a:prstGeom>
              <a:blipFill rotWithShape="1">
                <a:blip r:embed="rId2"/>
                <a:stretch>
                  <a:fillRect l="-912" t="-130263" b="-1947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6"/>
          <p:cNvSpPr txBox="1">
            <a:spLocks noChangeArrowheads="1"/>
          </p:cNvSpPr>
          <p:nvPr/>
        </p:nvSpPr>
        <p:spPr bwMode="auto">
          <a:xfrm>
            <a:off x="8134302" y="4495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(13)</a:t>
            </a:r>
          </a:p>
        </p:txBody>
      </p:sp>
      <mc:AlternateContent xmlns:mc="http://schemas.openxmlformats.org/markup-compatibility/2006" xmlns:a14="http://schemas.microsoft.com/office/drawing/2010/main">
        <mc:Choice Requires="a14">
          <p:sp>
            <p:nvSpPr>
              <p:cNvPr id="13" name="Rectangle 12"/>
              <p:cNvSpPr/>
              <p:nvPr/>
            </p:nvSpPr>
            <p:spPr>
              <a:xfrm>
                <a:off x="2592486" y="2184418"/>
                <a:ext cx="3696012"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592486" y="2184418"/>
                <a:ext cx="3696012" cy="400302"/>
              </a:xfrm>
              <a:prstGeom prst="rect">
                <a:avLst/>
              </a:prstGeom>
              <a:blipFill rotWithShape="1">
                <a:blip r:embed="rId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16286" y="4243422"/>
                <a:ext cx="45870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516286" y="4243422"/>
                <a:ext cx="4587090" cy="932628"/>
              </a:xfrm>
              <a:prstGeom prst="rect">
                <a:avLst/>
              </a:prstGeom>
              <a:blipFill rotWithShape="1">
                <a:blip r:embed="rId4"/>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781800" y="6324600"/>
            <a:ext cx="2133600" cy="476250"/>
          </a:xfrm>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18</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622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04800" y="1143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Equating real and imaginary parts:</a:t>
            </a:r>
          </a:p>
        </p:txBody>
      </p:sp>
      <p:graphicFrame>
        <p:nvGraphicFramePr>
          <p:cNvPr id="17418" name="Object 10"/>
          <p:cNvGraphicFramePr>
            <a:graphicFrameLocks noChangeAspect="1"/>
          </p:cNvGraphicFramePr>
          <p:nvPr/>
        </p:nvGraphicFramePr>
        <p:xfrm>
          <a:off x="2616200" y="2247900"/>
          <a:ext cx="914400" cy="234950"/>
        </p:xfrm>
        <a:graphic>
          <a:graphicData uri="http://schemas.openxmlformats.org/presentationml/2006/ole">
            <mc:AlternateContent xmlns:mc="http://schemas.openxmlformats.org/markup-compatibility/2006">
              <mc:Choice xmlns:v="urn:schemas-microsoft-com:vml" Requires="v">
                <p:oleObj spid="_x0000_s10449" name="Equation" r:id="rId3" imgW="914400" imgH="235080" progId="Equation.DSMT4">
                  <p:embed/>
                </p:oleObj>
              </mc:Choice>
              <mc:Fallback>
                <p:oleObj name="Equation" r:id="rId3" imgW="914400" imgH="235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2247900"/>
                        <a:ext cx="9144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p:cNvSpPr txBox="1">
            <a:spLocks noChangeArrowheads="1"/>
          </p:cNvSpPr>
          <p:nvPr/>
        </p:nvSpPr>
        <p:spPr bwMode="auto">
          <a:xfrm>
            <a:off x="302486" y="4800600"/>
            <a:ext cx="8765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In polar form:</a:t>
            </a:r>
          </a:p>
        </p:txBody>
      </p:sp>
      <mc:AlternateContent xmlns:mc="http://schemas.openxmlformats.org/markup-compatibility/2006" xmlns:a14="http://schemas.microsoft.com/office/drawing/2010/main">
        <mc:Choice Requires="a14">
          <p:sp>
            <p:nvSpPr>
              <p:cNvPr id="2" name="Rectangle 1"/>
              <p:cNvSpPr/>
              <p:nvPr/>
            </p:nvSpPr>
            <p:spPr>
              <a:xfrm>
                <a:off x="3067158" y="1905000"/>
                <a:ext cx="2491323"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Re</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67158" y="1905000"/>
                <a:ext cx="2491323" cy="932628"/>
              </a:xfrm>
              <a:prstGeom prst="rect">
                <a:avLst/>
              </a:prstGeom>
              <a:blipFill rotWithShape="1">
                <a:blip r:embed="rId5"/>
                <a:stretch>
                  <a:fillRect/>
                </a:stretch>
              </a:blipFill>
            </p:spPr>
            <p:txBody>
              <a:bodyPr/>
              <a:lstStyle/>
              <a:p>
                <a:r>
                  <a:rPr lang="en-US">
                    <a:noFill/>
                  </a:rPr>
                  <a:t> </a:t>
                </a:r>
              </a:p>
            </p:txBody>
          </p:sp>
        </mc:Fallback>
      </mc:AlternateContent>
      <p:sp>
        <p:nvSpPr>
          <p:cNvPr id="30" name="Text Box 15"/>
          <p:cNvSpPr txBox="1">
            <a:spLocks noChangeArrowheads="1"/>
          </p:cNvSpPr>
          <p:nvPr/>
        </p:nvSpPr>
        <p:spPr bwMode="auto">
          <a:xfrm>
            <a:off x="8025858" y="23622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(14)</a:t>
            </a:r>
          </a:p>
        </p:txBody>
      </p:sp>
      <mc:AlternateContent xmlns:mc="http://schemas.openxmlformats.org/markup-compatibility/2006" xmlns:a14="http://schemas.microsoft.com/office/drawing/2010/main">
        <mc:Choice Requires="a14">
          <p:sp>
            <p:nvSpPr>
              <p:cNvPr id="3" name="Rectangle 2"/>
              <p:cNvSpPr/>
              <p:nvPr/>
            </p:nvSpPr>
            <p:spPr>
              <a:xfrm>
                <a:off x="2961258" y="3505200"/>
                <a:ext cx="282994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r>
                        <m:rPr>
                          <m:nor/>
                        </m:rPr>
                        <a:rPr lang="en-US" sz="2000">
                          <a:latin typeface="Times New Roman" pitchFamily="18" charset="0"/>
                          <a:cs typeface="Times New Roman" pitchFamily="18" charset="0"/>
                        </a:rPr>
                        <m:t>Im</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961258" y="3505200"/>
                <a:ext cx="2829942" cy="932628"/>
              </a:xfrm>
              <a:prstGeom prst="rect">
                <a:avLst/>
              </a:prstGeom>
              <a:blipFill rotWithShape="1">
                <a:blip r:embed="rId6"/>
                <a:stretch>
                  <a:fillRect/>
                </a:stretch>
              </a:blipFill>
            </p:spPr>
            <p:txBody>
              <a:bodyPr/>
              <a:lstStyle/>
              <a:p>
                <a:r>
                  <a:rPr lang="en-US">
                    <a:noFill/>
                  </a:rPr>
                  <a:t> </a:t>
                </a:r>
              </a:p>
            </p:txBody>
          </p:sp>
        </mc:Fallback>
      </mc:AlternateContent>
      <p:sp>
        <p:nvSpPr>
          <p:cNvPr id="32" name="Text Box 15"/>
          <p:cNvSpPr txBox="1">
            <a:spLocks noChangeArrowheads="1"/>
          </p:cNvSpPr>
          <p:nvPr/>
        </p:nvSpPr>
        <p:spPr bwMode="auto">
          <a:xfrm>
            <a:off x="8039840" y="38218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(15)</a:t>
            </a:r>
          </a:p>
        </p:txBody>
      </p:sp>
      <mc:AlternateContent xmlns:mc="http://schemas.openxmlformats.org/markup-compatibility/2006" xmlns:a14="http://schemas.microsoft.com/office/drawing/2010/main">
        <mc:Choice Requires="a14">
          <p:sp>
            <p:nvSpPr>
              <p:cNvPr id="4" name="Rectangle 3"/>
              <p:cNvSpPr/>
              <p:nvPr/>
            </p:nvSpPr>
            <p:spPr>
              <a:xfrm>
                <a:off x="0" y="5334000"/>
                <a:ext cx="9144000" cy="1044004"/>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p>
                      <m:sSupPr>
                        <m:ctrlPr>
                          <a:rPr lang="en-US" sz="2000" i="1">
                            <a:latin typeface="Cambria Math"/>
                          </a:rPr>
                        </m:ctrlPr>
                      </m:sSupPr>
                      <m:e>
                        <m:r>
                          <a:rPr lang="en-US" sz="2000" i="1">
                            <a:latin typeface="Cambria Math"/>
                          </a:rPr>
                          <m:t>𝑒</m:t>
                        </m:r>
                      </m:e>
                      <m:sup>
                        <m:r>
                          <a:rPr lang="en-US" sz="2000" i="1">
                            <a:latin typeface="Cambria Math"/>
                          </a:rPr>
                          <m:t>𝑗</m:t>
                        </m:r>
                        <m:sSub>
                          <m:sSubPr>
                            <m:ctrlPr>
                              <a:rPr lang="en-US" sz="2000" i="1">
                                <a:latin typeface="Cambria Math"/>
                              </a:rPr>
                            </m:ctrlPr>
                          </m:sSubPr>
                          <m:e>
                            <m:r>
                              <a:rPr lang="en-US" sz="2000" i="1">
                                <a:latin typeface="Cambria Math"/>
                              </a:rPr>
                              <m:t>𝛿</m:t>
                            </m:r>
                          </m:e>
                          <m:sub>
                            <m:r>
                              <a:rPr lang="en-US" sz="2000" i="1">
                                <a:latin typeface="Cambria Math"/>
                              </a:rPr>
                              <m:t>𝑖</m:t>
                            </m:r>
                          </m:sub>
                        </m:sSub>
                      </m:sup>
                    </m:sSup>
                  </m:oMath>
                </a14:m>
                <a:endParaRPr lang="en-US" sz="2000" i="1" dirty="0" smtClean="0"/>
              </a:p>
              <a:p>
                <a:endParaRPr lang="en-US" sz="2000" i="1" dirty="0" smtClean="0"/>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𝑖𝑘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𝑖𝑘</m:t>
                            </m:r>
                          </m:sub>
                        </m:sSub>
                      </m:e>
                    </m:d>
                    <m:sSup>
                      <m:sSupPr>
                        <m:ctrlPr>
                          <a:rPr lang="en-US" sz="2000" i="1">
                            <a:latin typeface="Cambria Math"/>
                          </a:rPr>
                        </m:ctrlPr>
                      </m:sSupPr>
                      <m:e>
                        <m:r>
                          <a:rPr lang="en-US" sz="2000" i="1">
                            <a:latin typeface="Cambria Math"/>
                          </a:rPr>
                          <m:t>𝑒</m:t>
                        </m:r>
                      </m:e>
                      <m:sup>
                        <m:sSub>
                          <m:sSubPr>
                            <m:ctrlPr>
                              <a:rPr lang="en-US" sz="2000" i="1">
                                <a:latin typeface="Cambria Math"/>
                              </a:rPr>
                            </m:ctrlPr>
                          </m:sSubPr>
                          <m:e>
                            <m:r>
                              <a:rPr lang="en-US" sz="2000" i="1">
                                <a:latin typeface="Cambria Math"/>
                              </a:rPr>
                              <m:t>𝑗</m:t>
                            </m:r>
                            <m:r>
                              <a:rPr lang="en-US" sz="2000" i="1">
                                <a:latin typeface="Cambria Math"/>
                              </a:rPr>
                              <m:t>𝜃</m:t>
                            </m:r>
                          </m:e>
                          <m:sub>
                            <m:r>
                              <a:rPr lang="en-US" sz="2000" i="1">
                                <a:latin typeface="Cambria Math"/>
                              </a:rPr>
                              <m:t>𝑖𝑘</m:t>
                            </m:r>
                          </m:sub>
                        </m:sSub>
                      </m:sup>
                    </m:sSup>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5334000"/>
                <a:ext cx="9144000" cy="1044004"/>
              </a:xfrm>
              <a:prstGeom prst="rect">
                <a:avLst/>
              </a:prstGeom>
              <a:blipFill rotWithShape="1">
                <a:blip r:embed="rId7"/>
                <a:stretch>
                  <a:fillRect/>
                </a:stretch>
              </a:blipFill>
            </p:spPr>
            <p:txBody>
              <a:bodyPr/>
              <a:lstStyle/>
              <a:p>
                <a:r>
                  <a:rPr lang="en-US">
                    <a:noFill/>
                  </a:rPr>
                  <a:t> </a:t>
                </a:r>
              </a:p>
            </p:txBody>
          </p:sp>
        </mc:Fallback>
      </mc:AlternateContent>
      <p:sp>
        <p:nvSpPr>
          <p:cNvPr id="5" name="TextBox 4"/>
          <p:cNvSpPr txBox="1"/>
          <p:nvPr/>
        </p:nvSpPr>
        <p:spPr>
          <a:xfrm>
            <a:off x="8077200" y="5634335"/>
            <a:ext cx="79868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19</a:t>
            </a:fld>
            <a:endParaRPr lang="en-US">
              <a:solidFill>
                <a:schemeClr val="bg1">
                  <a:lumMod val="50000"/>
                </a:schemeClr>
              </a:solidFill>
              <a:latin typeface="Times New Roman" pitchFamily="18" charset="0"/>
              <a:cs typeface="Times New Roman" pitchFamily="18" charset="0"/>
            </a:endParaRPr>
          </a:p>
        </p:txBody>
      </p:sp>
      <p:sp>
        <p:nvSpPr>
          <p:cNvPr id="14"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022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4"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3 Overview</a:t>
            </a:r>
            <a:endParaRPr lang="en-US" dirty="0"/>
          </a:p>
        </p:txBody>
      </p:sp>
      <p:sp>
        <p:nvSpPr>
          <p:cNvPr id="5" name="Content Placeholder 4"/>
          <p:cNvSpPr>
            <a:spLocks noGrp="1"/>
          </p:cNvSpPr>
          <p:nvPr>
            <p:ph idx="1"/>
          </p:nvPr>
        </p:nvSpPr>
        <p:spPr/>
        <p:txBody>
          <a:bodyPr/>
          <a:lstStyle/>
          <a:p>
            <a:endParaRPr lang="en-US" dirty="0" smtClean="0"/>
          </a:p>
          <a:p>
            <a:r>
              <a:rPr lang="en-US" dirty="0" smtClean="0"/>
              <a:t>Part 1 - </a:t>
            </a:r>
            <a:r>
              <a:rPr lang="en-US" dirty="0"/>
              <a:t>Review of Balanced Powerflow Techniques</a:t>
            </a:r>
            <a:endParaRPr lang="en-US" dirty="0" smtClean="0"/>
          </a:p>
          <a:p>
            <a:endParaRPr lang="en-US" dirty="0" smtClean="0"/>
          </a:p>
          <a:p>
            <a:r>
              <a:rPr lang="en-US" dirty="0" smtClean="0"/>
              <a:t>Part 2 </a:t>
            </a:r>
            <a:r>
              <a:rPr lang="en-US" dirty="0"/>
              <a:t>- </a:t>
            </a:r>
            <a:r>
              <a:rPr lang="en-US" dirty="0" smtClean="0"/>
              <a:t>Forward </a:t>
            </a:r>
            <a:r>
              <a:rPr lang="en-US" dirty="0"/>
              <a:t>Backward Sweep (FBS) </a:t>
            </a:r>
            <a:r>
              <a:rPr lang="en-US" dirty="0" smtClean="0"/>
              <a:t>Method</a:t>
            </a:r>
            <a:endParaRPr lang="en-US" dirty="0"/>
          </a:p>
          <a:p>
            <a:pPr marL="0" indent="0">
              <a:buNone/>
            </a:pPr>
            <a:endParaRPr lang="en-US" dirty="0" smtClean="0"/>
          </a:p>
          <a:p>
            <a:r>
              <a:rPr lang="en-US" dirty="0" smtClean="0"/>
              <a:t>Part 3 </a:t>
            </a:r>
            <a:r>
              <a:rPr lang="en-US" dirty="0"/>
              <a:t>- </a:t>
            </a:r>
            <a:r>
              <a:rPr lang="en-US" dirty="0" smtClean="0"/>
              <a:t>Three </a:t>
            </a:r>
            <a:r>
              <a:rPr lang="en-US" dirty="0"/>
              <a:t>Phase Current Injection (TCIM) Newton Raphson (NR) </a:t>
            </a:r>
            <a:r>
              <a:rPr lang="en-US" dirty="0" smtClean="0"/>
              <a:t>Method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381000" y="1371600"/>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Real and reactive power flows between lines can be calculated:</a:t>
            </a:r>
          </a:p>
        </p:txBody>
      </p:sp>
      <p:sp>
        <p:nvSpPr>
          <p:cNvPr id="5" name="Text Box 29"/>
          <p:cNvSpPr txBox="1">
            <a:spLocks noChangeArrowheads="1"/>
          </p:cNvSpPr>
          <p:nvPr/>
        </p:nvSpPr>
        <p:spPr bwMode="auto">
          <a:xfrm>
            <a:off x="8153400" y="22815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(17)</a:t>
            </a:r>
          </a:p>
        </p:txBody>
      </p:sp>
      <mc:AlternateContent xmlns:mc="http://schemas.openxmlformats.org/markup-compatibility/2006" xmlns:a14="http://schemas.microsoft.com/office/drawing/2010/main">
        <mc:Choice Requires="a14">
          <p:sp>
            <p:nvSpPr>
              <p:cNvPr id="14" name="Rectangle 13"/>
              <p:cNvSpPr/>
              <p:nvPr/>
            </p:nvSpPr>
            <p:spPr>
              <a:xfrm>
                <a:off x="717987" y="1981200"/>
                <a:ext cx="71563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smtClean="0">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717987" y="1981200"/>
                <a:ext cx="7156332" cy="932628"/>
              </a:xfrm>
              <a:prstGeom prst="rect">
                <a:avLst/>
              </a:prstGeom>
              <a:blipFill rotWithShape="1">
                <a:blip r:embed="rId2"/>
                <a:stretch>
                  <a:fillRect/>
                </a:stretch>
              </a:blipFill>
            </p:spPr>
            <p:txBody>
              <a:bodyPr/>
              <a:lstStyle/>
              <a:p>
                <a:r>
                  <a:rPr lang="en-US">
                    <a:noFill/>
                  </a:rPr>
                  <a:t> </a:t>
                </a:r>
              </a:p>
            </p:txBody>
          </p:sp>
        </mc:Fallback>
      </mc:AlternateContent>
      <p:sp>
        <p:nvSpPr>
          <p:cNvPr id="10" name="Text Box 30"/>
          <p:cNvSpPr txBox="1">
            <a:spLocks noChangeArrowheads="1"/>
          </p:cNvSpPr>
          <p:nvPr/>
        </p:nvSpPr>
        <p:spPr bwMode="auto">
          <a:xfrm>
            <a:off x="8141573" y="3352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(18)</a:t>
            </a:r>
          </a:p>
        </p:txBody>
      </p:sp>
      <mc:AlternateContent xmlns:mc="http://schemas.openxmlformats.org/markup-compatibility/2006" xmlns:a14="http://schemas.microsoft.com/office/drawing/2010/main">
        <mc:Choice Requires="a14">
          <p:sp>
            <p:nvSpPr>
              <p:cNvPr id="15" name="Rectangle 14"/>
              <p:cNvSpPr/>
              <p:nvPr/>
            </p:nvSpPr>
            <p:spPr>
              <a:xfrm>
                <a:off x="413187" y="3124200"/>
                <a:ext cx="8197413" cy="1240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3187" y="3124200"/>
                <a:ext cx="8197413" cy="1240404"/>
              </a:xfrm>
              <a:prstGeom prst="rect">
                <a:avLst/>
              </a:prstGeom>
              <a:blipFill rotWithShape="1">
                <a:blip r:embed="rId3"/>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20</a:t>
            </a:fld>
            <a:endParaRPr lang="en-US" dirty="0">
              <a:solidFill>
                <a:schemeClr val="bg1">
                  <a:lumMod val="50000"/>
                </a:schemeClr>
              </a:solidFill>
              <a:latin typeface="Times New Roman" pitchFamily="18" charset="0"/>
              <a:cs typeface="Times New Roman" pitchFamily="18" charset="0"/>
            </a:endParaRPr>
          </a:p>
        </p:txBody>
      </p:sp>
      <p:sp>
        <p:nvSpPr>
          <p:cNvPr id="1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
        <p:nvSpPr>
          <p:cNvPr id="9" name="Text Box 18"/>
          <p:cNvSpPr txBox="1">
            <a:spLocks noChangeArrowheads="1"/>
          </p:cNvSpPr>
          <p:nvPr/>
        </p:nvSpPr>
        <p:spPr bwMode="auto">
          <a:xfrm>
            <a:off x="381000" y="4338935"/>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Because there are no energy storage elements, the complex power flows in (17) and (18) are equal to the power injections in (1)-(3).</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By relating these equations, the fundamental power flow equations are derived.</a:t>
            </a:r>
          </a:p>
        </p:txBody>
      </p:sp>
    </p:spTree>
    <p:extLst>
      <p:ext uri="{BB962C8B-B14F-4D97-AF65-F5344CB8AC3E}">
        <p14:creationId xmlns:p14="http://schemas.microsoft.com/office/powerpoint/2010/main" val="34018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453585" y="3200400"/>
            <a:ext cx="869810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represent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power flow equations at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buses of a power system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real power flow equations and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reactive power flow equations).</a:t>
            </a:r>
            <a:endParaRPr lang="en-US" sz="2000" i="1"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18437" name="Text Box 5"/>
              <p:cNvSpPr txBox="1">
                <a:spLocks noChangeArrowheads="1"/>
              </p:cNvSpPr>
              <p:nvPr/>
            </p:nvSpPr>
            <p:spPr bwMode="auto">
              <a:xfrm>
                <a:off x="457200" y="4435284"/>
                <a:ext cx="868680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Each bus is characterized by four variables;</a:t>
                </a:r>
                <a:r>
                  <a:rPr lang="en-US" sz="2000" dirty="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and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 resulting in a total of 4</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a:t>
                </a:r>
              </a:p>
            </p:txBody>
          </p:sp>
        </mc:Choice>
        <mc:Fallback xmlns="">
          <p:sp>
            <p:nvSpPr>
              <p:cNvPr id="18437" name="Text Box 5"/>
              <p:cNvSpPr txBox="1">
                <a:spLocks noRot="1" noChangeAspect="1" noMove="1" noResize="1" noEditPoints="1" noAdjustHandles="1" noChangeArrowheads="1" noChangeShapeType="1" noTextEdit="1"/>
              </p:cNvSpPr>
              <p:nvPr/>
            </p:nvSpPr>
            <p:spPr bwMode="auto">
              <a:xfrm>
                <a:off x="457200" y="4435284"/>
                <a:ext cx="8686800" cy="707886"/>
              </a:xfrm>
              <a:prstGeom prst="rect">
                <a:avLst/>
              </a:prstGeom>
              <a:blipFill rotWithShape="1">
                <a:blip r:embed="rId2"/>
                <a:stretch>
                  <a:fillRect l="-561" t="-5172"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440" name="Text Box 8"/>
          <p:cNvSpPr txBox="1">
            <a:spLocks noChangeArrowheads="1"/>
          </p:cNvSpPr>
          <p:nvPr/>
        </p:nvSpPr>
        <p:spPr bwMode="auto">
          <a:xfrm>
            <a:off x="445894" y="5295570"/>
            <a:ext cx="8698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can be solved for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 if the remaining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 variables are specified.</a:t>
            </a:r>
          </a:p>
        </p:txBody>
      </p:sp>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21</a:t>
            </a:fld>
            <a:endParaRPr lang="en-US">
              <a:solidFill>
                <a:schemeClr val="bg1">
                  <a:lumMod val="50000"/>
                </a:schemeClr>
              </a:solidFill>
              <a:latin typeface="Times New Roman" pitchFamily="18" charset="0"/>
              <a:cs typeface="Times New Roman" pitchFamily="18" charset="0"/>
            </a:endParaRPr>
          </a:p>
        </p:txBody>
      </p:sp>
      <p:sp>
        <p:nvSpPr>
          <p:cNvPr id="2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9"/>
              <p:cNvSpPr/>
              <p:nvPr/>
            </p:nvSpPr>
            <p:spPr>
              <a:xfrm>
                <a:off x="0" y="990600"/>
                <a:ext cx="79945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𝑃</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𝑃</m:t>
                          </m:r>
                        </m:e>
                        <m:sub>
                          <m:r>
                            <a:rPr lang="en-US" sz="2000" b="0" i="1" smtClean="0">
                              <a:latin typeface="Cambria Math"/>
                            </a:rPr>
                            <m:t>𝐷</m:t>
                          </m:r>
                          <m:r>
                            <a:rPr lang="en-US" sz="2000" i="1">
                              <a:latin typeface="Cambria Math"/>
                            </a:rPr>
                            <m:t>𝑖</m:t>
                          </m:r>
                        </m:sub>
                      </m:sSub>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0" y="990600"/>
                <a:ext cx="7994532" cy="9326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1981200"/>
                <a:ext cx="8197413"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𝑄</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𝑄</m:t>
                          </m:r>
                        </m:e>
                        <m:sub>
                          <m:r>
                            <a:rPr lang="en-US" sz="2000" b="0" i="1" smtClean="0">
                              <a:latin typeface="Cambria Math"/>
                            </a:rPr>
                            <m:t>𝐷</m:t>
                          </m:r>
                          <m:r>
                            <a:rPr lang="en-US" sz="2000" i="1">
                              <a:latin typeface="Cambria Math"/>
                            </a:rPr>
                            <m:t>𝑖</m:t>
                          </m:r>
                        </m:sub>
                      </m:sSub>
                      <m:r>
                        <a:rPr lang="en-US" sz="2000" b="0" i="1" smtClean="0">
                          <a:latin typeface="Cambria Math"/>
                        </a:rPr>
                        <m:t>=</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0" y="1981200"/>
                <a:ext cx="8197413" cy="932628"/>
              </a:xfrm>
              <a:prstGeom prst="rect">
                <a:avLst/>
              </a:prstGeom>
              <a:blipFill rotWithShape="1">
                <a:blip r:embed="rId4"/>
                <a:stretch>
                  <a:fillRect/>
                </a:stretch>
              </a:blipFill>
            </p:spPr>
            <p:txBody>
              <a:bodyPr/>
              <a:lstStyle/>
              <a:p>
                <a:r>
                  <a:rPr lang="en-US">
                    <a:noFill/>
                  </a:rPr>
                  <a:t> </a:t>
                </a:r>
              </a:p>
            </p:txBody>
          </p:sp>
        </mc:Fallback>
      </mc:AlternateContent>
      <p:sp>
        <p:nvSpPr>
          <p:cNvPr id="23" name="Text Box 4"/>
          <p:cNvSpPr txBox="1">
            <a:spLocks noChangeArrowheads="1"/>
          </p:cNvSpPr>
          <p:nvPr/>
        </p:nvSpPr>
        <p:spPr bwMode="auto">
          <a:xfrm>
            <a:off x="8065895" y="12260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(19)</a:t>
            </a:r>
            <a:endParaRPr lang="en-US" sz="2000" i="1" dirty="0" smtClean="0">
              <a:solidFill>
                <a:srgbClr val="000000"/>
              </a:solidFill>
              <a:latin typeface="Times New Roman" pitchFamily="18" charset="0"/>
            </a:endParaRPr>
          </a:p>
        </p:txBody>
      </p:sp>
      <p:sp>
        <p:nvSpPr>
          <p:cNvPr id="24" name="Text Box 4"/>
          <p:cNvSpPr txBox="1">
            <a:spLocks noChangeArrowheads="1"/>
          </p:cNvSpPr>
          <p:nvPr/>
        </p:nvSpPr>
        <p:spPr bwMode="auto">
          <a:xfrm>
            <a:off x="8062266" y="22166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(20)</a:t>
            </a:r>
            <a:endParaRPr lang="en-US" sz="2000" i="1" dirty="0" smtClean="0">
              <a:solidFill>
                <a:srgbClr val="000000"/>
              </a:solidFill>
              <a:latin typeface="Times New Roman" pitchFamily="18" charset="0"/>
            </a:endParaRPr>
          </a:p>
        </p:txBody>
      </p:sp>
    </p:spTree>
    <p:extLst>
      <p:ext uri="{BB962C8B-B14F-4D97-AF65-F5344CB8AC3E}">
        <p14:creationId xmlns:p14="http://schemas.microsoft.com/office/powerpoint/2010/main" val="329434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P spid="184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22863" y="1303870"/>
            <a:ext cx="84687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Practical considerations allow a power system analyst to fix </a:t>
            </a:r>
            <a:r>
              <a:rPr lang="en-US" sz="2000" i="1" dirty="0" smtClean="0">
                <a:solidFill>
                  <a:srgbClr val="000000"/>
                </a:solidFill>
                <a:latin typeface="Times New Roman" pitchFamily="18" charset="0"/>
              </a:rPr>
              <a:t>a priori </a:t>
            </a:r>
            <a:r>
              <a:rPr lang="en-US" sz="2000" dirty="0" smtClean="0">
                <a:solidFill>
                  <a:srgbClr val="000000"/>
                </a:solidFill>
                <a:latin typeface="Times New Roman" pitchFamily="18" charset="0"/>
              </a:rPr>
              <a:t>two variables at each bus.</a:t>
            </a:r>
          </a:p>
        </p:txBody>
      </p:sp>
      <p:sp>
        <p:nvSpPr>
          <p:cNvPr id="14" name="Text Box 10"/>
          <p:cNvSpPr txBox="1">
            <a:spLocks noChangeArrowheads="1"/>
          </p:cNvSpPr>
          <p:nvPr/>
        </p:nvSpPr>
        <p:spPr bwMode="auto">
          <a:xfrm>
            <a:off x="534449" y="2269072"/>
            <a:ext cx="85183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The solution for the remaining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 variables is obtained by iterative numerical techniques.</a:t>
            </a:r>
          </a:p>
        </p:txBody>
      </p:sp>
      <p:sp>
        <p:nvSpPr>
          <p:cNvPr id="17" name="Rectangle 16"/>
          <p:cNvSpPr/>
          <p:nvPr/>
        </p:nvSpPr>
        <p:spPr>
          <a:xfrm>
            <a:off x="530032" y="3280614"/>
            <a:ext cx="8447996" cy="1015663"/>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Depending upon which two variables are specified, the buses are classified into three categories – PQ Buses (Load Buses), PV Buses (Generator Buses), Slack or Reference Bus.</a:t>
            </a:r>
            <a:endParaRPr lang="en-US" sz="2000" dirty="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989089" y="4653317"/>
                <a:ext cx="7988939" cy="431528"/>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 Slack bus (ref. bus) - Voltage </a:t>
                </a:r>
                <a:r>
                  <a:rPr lang="en-US" sz="2000" dirty="0">
                    <a:solidFill>
                      <a:srgbClr val="000000"/>
                    </a:solidFill>
                    <a:latin typeface="Times New Roman" pitchFamily="18" charset="0"/>
                  </a:rPr>
                  <a:t>magnitude and </a:t>
                </a:r>
                <a:r>
                  <a:rPr lang="en-US" sz="2000" dirty="0" smtClean="0">
                    <a:solidFill>
                      <a:srgbClr val="000000"/>
                    </a:solidFill>
                    <a:latin typeface="Times New Roman" pitchFamily="18" charset="0"/>
                  </a:rPr>
                  <a:t>angle known :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b="0" i="1" smtClean="0">
                                <a:latin typeface="Cambria Math"/>
                              </a:rPr>
                              <m:t>𝑖</m:t>
                            </m:r>
                          </m:sub>
                        </m:sSub>
                      </m:e>
                    </m:d>
                  </m:oMath>
                </a14:m>
                <a:r>
                  <a:rPr lang="en-US" sz="2000" dirty="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𝛿</m:t>
                        </m:r>
                      </m:e>
                      <m:sub>
                        <m:eqArr>
                          <m:eqArrPr>
                            <m:ctrlPr>
                              <a:rPr lang="en-US" sz="2000" i="1">
                                <a:latin typeface="Cambria Math"/>
                              </a:rPr>
                            </m:ctrlPr>
                          </m:eqArrPr>
                          <m:e>
                            <m:r>
                              <a:rPr lang="en-US" sz="2000" b="0" i="1" smtClean="0">
                                <a:latin typeface="Cambria Math"/>
                              </a:rPr>
                              <m:t>𝑖</m:t>
                            </m:r>
                          </m:e>
                          <m:e>
                            <m:r>
                              <a:rPr lang="en-US" sz="2000" b="0" i="1" smtClean="0">
                                <a:latin typeface="Cambria Math"/>
                              </a:rPr>
                              <m:t>  </m:t>
                            </m:r>
                          </m:e>
                        </m:eqArr>
                      </m:sub>
                    </m:sSub>
                  </m:oMath>
                </a14:m>
                <a:endParaRPr lang="en-US" sz="2000" dirty="0"/>
              </a:p>
            </p:txBody>
          </p:sp>
        </mc:Choice>
        <mc:Fallback xmlns="">
          <p:sp>
            <p:nvSpPr>
              <p:cNvPr id="31" name="Rectangle 30"/>
              <p:cNvSpPr>
                <a:spLocks noRot="1" noChangeAspect="1" noMove="1" noResize="1" noEditPoints="1" noAdjustHandles="1" noChangeArrowheads="1" noChangeShapeType="1" noTextEdit="1"/>
              </p:cNvSpPr>
              <p:nvPr/>
            </p:nvSpPr>
            <p:spPr>
              <a:xfrm>
                <a:off x="989089" y="4653317"/>
                <a:ext cx="7988939" cy="431528"/>
              </a:xfrm>
              <a:prstGeom prst="rect">
                <a:avLst/>
              </a:prstGeom>
              <a:blipFill rotWithShape="1">
                <a:blip r:embed="rId2"/>
                <a:stretch>
                  <a:fillRect l="-610"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90599" y="5300023"/>
                <a:ext cx="8001155"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PV Bus : real </a:t>
                </a:r>
                <a:r>
                  <a:rPr lang="en-US" sz="2000" dirty="0">
                    <a:solidFill>
                      <a:srgbClr val="000000"/>
                    </a:solidFill>
                    <a:latin typeface="Times New Roman" pitchFamily="18" charset="0"/>
                  </a:rPr>
                  <a:t>power and voltage magnitude </a:t>
                </a:r>
                <a:r>
                  <a:rPr lang="en-US" sz="2000" dirty="0" smtClean="0">
                    <a:solidFill>
                      <a:srgbClr val="000000"/>
                    </a:solidFill>
                    <a:latin typeface="Times New Roman" pitchFamily="18" charset="0"/>
                  </a:rPr>
                  <a:t>known :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endParaRPr lang="en-US" sz="2000" dirty="0"/>
              </a:p>
            </p:txBody>
          </p:sp>
        </mc:Choice>
        <mc:Fallback xmlns="">
          <p:sp>
            <p:nvSpPr>
              <p:cNvPr id="32" name="Rectangle 31"/>
              <p:cNvSpPr>
                <a:spLocks noRot="1" noChangeAspect="1" noMove="1" noResize="1" noEditPoints="1" noAdjustHandles="1" noChangeArrowheads="1" noChangeShapeType="1" noTextEdit="1"/>
              </p:cNvSpPr>
              <p:nvPr/>
            </p:nvSpPr>
            <p:spPr>
              <a:xfrm>
                <a:off x="990599" y="5300023"/>
                <a:ext cx="8001155" cy="400110"/>
              </a:xfrm>
              <a:prstGeom prst="rect">
                <a:avLst/>
              </a:prstGeom>
              <a:blipFill rotWithShape="1">
                <a:blip r:embed="rId3"/>
                <a:stretch>
                  <a:fillRect l="-6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83047" y="5939495"/>
                <a:ext cx="8008553"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PQ Bus : real </a:t>
                </a:r>
                <a:r>
                  <a:rPr lang="en-US" sz="2000" dirty="0">
                    <a:solidFill>
                      <a:srgbClr val="000000"/>
                    </a:solidFill>
                    <a:latin typeface="Times New Roman" pitchFamily="18" charset="0"/>
                  </a:rPr>
                  <a:t>and reactive powers </a:t>
                </a:r>
                <a:r>
                  <a:rPr lang="en-US" sz="2000" dirty="0" smtClean="0">
                    <a:solidFill>
                      <a:srgbClr val="000000"/>
                    </a:solidFill>
                    <a:latin typeface="Times New Roman" pitchFamily="18" charset="0"/>
                  </a:rPr>
                  <a:t>known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983047" y="5939495"/>
                <a:ext cx="8008553" cy="400110"/>
              </a:xfrm>
              <a:prstGeom prst="rect">
                <a:avLst/>
              </a:prstGeom>
              <a:blipFill rotWithShape="1">
                <a:blip r:embed="rId4"/>
                <a:stretch>
                  <a:fillRect l="-609" t="-9091" b="-242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22</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Considerations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5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1" grpId="0"/>
      <p:bldP spid="32"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381000" y="1066800"/>
            <a:ext cx="8735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When we solve the power flow problem, all the variables must lie within practical limits.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2533" name="Text Box 5"/>
              <p:cNvSpPr txBox="1">
                <a:spLocks noChangeArrowheads="1"/>
              </p:cNvSpPr>
              <p:nvPr/>
            </p:nvSpPr>
            <p:spPr bwMode="auto">
              <a:xfrm>
                <a:off x="381000" y="1900824"/>
                <a:ext cx="870707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Arial" charset="0"/>
                  </a:defRPr>
                </a:lvl1pPr>
                <a:lvl2pPr marL="828675" indent="-371475">
                  <a:defRPr>
                    <a:solidFill>
                      <a:schemeClr val="tx1"/>
                    </a:solidFill>
                    <a:latin typeface="Arial" charset="0"/>
                  </a:defRPr>
                </a:lvl2pPr>
                <a:lvl3pPr marL="1285875" indent="-371475">
                  <a:defRPr>
                    <a:solidFill>
                      <a:schemeClr val="tx1"/>
                    </a:solidFill>
                    <a:latin typeface="Arial" charset="0"/>
                  </a:defRPr>
                </a:lvl3pPr>
                <a:lvl4pPr marL="1743075" indent="-371475">
                  <a:defRPr>
                    <a:solidFill>
                      <a:schemeClr val="tx1"/>
                    </a:solidFill>
                    <a:latin typeface="Arial" charset="0"/>
                  </a:defRPr>
                </a:lvl4pPr>
                <a:lvl5pPr marL="2200275" indent="-371475">
                  <a:defRPr>
                    <a:solidFill>
                      <a:schemeClr val="tx1"/>
                    </a:solidFill>
                    <a:latin typeface="Arial" charset="0"/>
                  </a:defRPr>
                </a:lvl5pPr>
                <a:lvl6pPr marL="2657475" indent="-371475" fontAlgn="base">
                  <a:spcBef>
                    <a:spcPct val="0"/>
                  </a:spcBef>
                  <a:spcAft>
                    <a:spcPct val="0"/>
                  </a:spcAft>
                  <a:defRPr>
                    <a:solidFill>
                      <a:schemeClr val="tx1"/>
                    </a:solidFill>
                    <a:latin typeface="Arial" charset="0"/>
                  </a:defRPr>
                </a:lvl6pPr>
                <a:lvl7pPr marL="3114675" indent="-371475" fontAlgn="base">
                  <a:spcBef>
                    <a:spcPct val="0"/>
                  </a:spcBef>
                  <a:spcAft>
                    <a:spcPct val="0"/>
                  </a:spcAft>
                  <a:defRPr>
                    <a:solidFill>
                      <a:schemeClr val="tx1"/>
                    </a:solidFill>
                    <a:latin typeface="Arial" charset="0"/>
                  </a:defRPr>
                </a:lvl7pPr>
                <a:lvl8pPr marL="3571875" indent="-371475" fontAlgn="base">
                  <a:spcBef>
                    <a:spcPct val="0"/>
                  </a:spcBef>
                  <a:spcAft>
                    <a:spcPct val="0"/>
                  </a:spcAft>
                  <a:defRPr>
                    <a:solidFill>
                      <a:schemeClr val="tx1"/>
                    </a:solidFill>
                    <a:latin typeface="Arial" charset="0"/>
                  </a:defRPr>
                </a:lvl8pPr>
                <a:lvl9pPr marL="4029075" indent="-371475" fontAlgn="base">
                  <a:spcBef>
                    <a:spcPct val="0"/>
                  </a:spcBef>
                  <a:spcAft>
                    <a:spcPct val="0"/>
                  </a:spcAft>
                  <a:defRPr>
                    <a:solidFill>
                      <a:schemeClr val="tx1"/>
                    </a:solidFill>
                    <a:latin typeface="Arial" charset="0"/>
                  </a:defRPr>
                </a:lvl9pPr>
              </a:lstStyle>
              <a:p>
                <a:pPr fontAlgn="base">
                  <a:spcBef>
                    <a:spcPct val="0"/>
                  </a:spcBef>
                  <a:spcAft>
                    <a:spcPct val="0"/>
                  </a:spcAft>
                  <a:buFontTx/>
                  <a:buAutoNum type="romanLcParenBoth"/>
                </a:pPr>
                <a:r>
                  <a:rPr lang="en-US" sz="2000" dirty="0" smtClean="0">
                    <a:solidFill>
                      <a:srgbClr val="000000"/>
                    </a:solidFill>
                    <a:latin typeface="Times New Roman" pitchFamily="18" charset="0"/>
                  </a:rPr>
                  <a:t>Voltage magnitude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must satisfy the inequality:		</a:t>
                </a:r>
              </a:p>
            </p:txBody>
          </p:sp>
        </mc:Choice>
        <mc:Fallback xmlns="">
          <p:sp>
            <p:nvSpPr>
              <p:cNvPr id="22533" name="Text Box 5"/>
              <p:cNvSpPr txBox="1">
                <a:spLocks noRot="1" noChangeAspect="1" noMove="1" noResize="1" noEditPoints="1" noAdjustHandles="1" noChangeArrowheads="1" noChangeShapeType="1" noTextEdit="1"/>
              </p:cNvSpPr>
              <p:nvPr/>
            </p:nvSpPr>
            <p:spPr bwMode="auto">
              <a:xfrm>
                <a:off x="381000" y="1900824"/>
                <a:ext cx="8707074" cy="400110"/>
              </a:xfrm>
              <a:prstGeom prst="rect">
                <a:avLst/>
              </a:prstGeom>
              <a:blipFill rotWithShape="1">
                <a:blip r:embed="rId2"/>
                <a:stretch>
                  <a:fillRect l="-630" t="-7692" b="-2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2540" name="Text Box 12"/>
          <p:cNvSpPr txBox="1">
            <a:spLocks noChangeArrowheads="1"/>
          </p:cNvSpPr>
          <p:nvPr/>
        </p:nvSpPr>
        <p:spPr bwMode="auto">
          <a:xfrm>
            <a:off x="7923335" y="2510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(19)</a:t>
            </a:r>
          </a:p>
        </p:txBody>
      </p:sp>
      <mc:AlternateContent xmlns:mc="http://schemas.openxmlformats.org/markup-compatibility/2006" xmlns:a14="http://schemas.microsoft.com/office/drawing/2010/main">
        <mc:Choice Requires="a14">
          <p:sp>
            <p:nvSpPr>
              <p:cNvPr id="2" name="Rectangle 1"/>
              <p:cNvSpPr/>
              <p:nvPr/>
            </p:nvSpPr>
            <p:spPr>
              <a:xfrm>
                <a:off x="2286000" y="2438400"/>
                <a:ext cx="2892267" cy="418897"/>
              </a:xfrm>
              <a:prstGeom prst="rect">
                <a:avLst/>
              </a:prstGeom>
            </p:spPr>
            <p:txBody>
              <a:bodyPr wrap="none">
                <a:spAutoFit/>
              </a:bodyPr>
              <a:lstStyle/>
              <a:p>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min</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max</m:t>
                        </m:r>
                      </m:sub>
                    </m:sSub>
                  </m:oMath>
                </a14:m>
                <a:r>
                  <a:rPr lang="en-US" sz="20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2286000" y="2438400"/>
                <a:ext cx="2892267" cy="418897"/>
              </a:xfrm>
              <a:prstGeom prst="rect">
                <a:avLst/>
              </a:prstGeom>
              <a:blipFill rotWithShape="1">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13"/>
              <p:cNvSpPr txBox="1">
                <a:spLocks noChangeArrowheads="1"/>
              </p:cNvSpPr>
              <p:nvPr/>
            </p:nvSpPr>
            <p:spPr bwMode="auto">
              <a:xfrm>
                <a:off x="384048" y="3048000"/>
                <a:ext cx="8735036"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(ii) Certain of the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’s  must satisfy the inequality constraint:</a:t>
                </a:r>
                <a:endParaRPr lang="en-US" sz="2000" dirty="0">
                  <a:solidFill>
                    <a:srgbClr val="000000"/>
                  </a:solidFill>
                  <a:latin typeface="Times New Roman" pitchFamily="18" charset="0"/>
                </a:endParaRPr>
              </a:p>
              <a:p>
                <a:pPr fontAlgn="base">
                  <a:spcBef>
                    <a:spcPct val="0"/>
                  </a:spcBef>
                  <a:spcAft>
                    <a:spcPct val="0"/>
                  </a:spcAft>
                </a:pPr>
                <a:r>
                  <a:rPr lang="en-US" sz="2000" dirty="0" smtClean="0">
                    <a:solidFill>
                      <a:srgbClr val="000000"/>
                    </a:solidFill>
                    <a:latin typeface="Times New Roman" pitchFamily="18" charset="0"/>
                  </a:rPr>
                  <a:t>			 </a:t>
                </a:r>
              </a:p>
              <a:p>
                <a:pPr fontAlgn="base">
                  <a:spcBef>
                    <a:spcPct val="0"/>
                  </a:spcBef>
                  <a:spcAft>
                    <a:spcPct val="0"/>
                  </a:spcAft>
                </a:pPr>
                <a:r>
                  <a:rPr lang="en-US" sz="2000" dirty="0">
                    <a:solidFill>
                      <a:srgbClr val="000000"/>
                    </a:solidFill>
                    <a:latin typeface="Times New Roman" pitchFamily="18" charset="0"/>
                  </a:rPr>
                  <a:t>	</a:t>
                </a:r>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e>
                      <m:sub>
                        <m:r>
                          <m:rPr>
                            <m:nor/>
                          </m:rPr>
                          <a:rPr lang="en-US" sz="2000">
                            <a:latin typeface="Times New Roman" pitchFamily="18" charset="0"/>
                            <a:cs typeface="Times New Roman" pitchFamily="18" charset="0"/>
                          </a:rPr>
                          <m:t>max</m:t>
                        </m:r>
                      </m:sub>
                    </m:sSub>
                  </m:oMath>
                </a14:m>
                <a:endParaRPr lang="en-US" sz="2000" dirty="0" smtClean="0">
                  <a:solidFill>
                    <a:srgbClr val="000000"/>
                  </a:solidFill>
                  <a:latin typeface="Times New Roman" pitchFamily="18" charset="0"/>
                  <a:cs typeface="Times New Roman" pitchFamily="18" charset="0"/>
                </a:endParaRPr>
              </a:p>
            </p:txBody>
          </p:sp>
        </mc:Choice>
        <mc:Fallback xmlns="">
          <p:sp>
            <p:nvSpPr>
              <p:cNvPr id="8" name="Text Box 13"/>
              <p:cNvSpPr txBox="1">
                <a:spLocks noRot="1" noChangeAspect="1" noMove="1" noResize="1" noEditPoints="1" noAdjustHandles="1" noChangeArrowheads="1" noChangeShapeType="1" noTextEdit="1"/>
              </p:cNvSpPr>
              <p:nvPr/>
            </p:nvSpPr>
            <p:spPr bwMode="auto">
              <a:xfrm>
                <a:off x="384048" y="3048000"/>
                <a:ext cx="8735036" cy="1015663"/>
              </a:xfrm>
              <a:prstGeom prst="rect">
                <a:avLst/>
              </a:prstGeom>
              <a:blipFill rotWithShape="1">
                <a:blip r:embed="rId4"/>
                <a:stretch>
                  <a:fillRect l="-698" t="-2994" b="-5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5"/>
          <p:cNvSpPr txBox="1">
            <a:spLocks noChangeArrowheads="1"/>
          </p:cNvSpPr>
          <p:nvPr/>
        </p:nvSpPr>
        <p:spPr bwMode="auto">
          <a:xfrm>
            <a:off x="7889403" y="3733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(20)</a:t>
            </a:r>
          </a:p>
        </p:txBody>
      </p:sp>
      <p:sp>
        <p:nvSpPr>
          <p:cNvPr id="10" name="Text Box 18"/>
          <p:cNvSpPr txBox="1">
            <a:spLocks noChangeArrowheads="1"/>
          </p:cNvSpPr>
          <p:nvPr/>
        </p:nvSpPr>
        <p:spPr bwMode="auto">
          <a:xfrm>
            <a:off x="382168" y="4191000"/>
            <a:ext cx="8761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fontAlgn="base">
              <a:spcBef>
                <a:spcPct val="0"/>
              </a:spcBef>
              <a:spcAft>
                <a:spcPct val="0"/>
              </a:spcAft>
            </a:pPr>
            <a:r>
              <a:rPr lang="en-US" sz="2000" dirty="0" smtClean="0">
                <a:solidFill>
                  <a:srgbClr val="000000"/>
                </a:solidFill>
                <a:latin typeface="Times New Roman" pitchFamily="18" charset="0"/>
              </a:rPr>
              <a:t>(iii) Physical limitations on the generators, </a:t>
            </a:r>
            <a:r>
              <a:rPr lang="en-US" sz="2000" i="1" dirty="0" err="1" smtClean="0">
                <a:solidFill>
                  <a:srgbClr val="000000"/>
                </a:solidFill>
                <a:latin typeface="Times New Roman" pitchFamily="18" charset="0"/>
              </a:rPr>
              <a:t>P</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and </a:t>
            </a:r>
            <a:r>
              <a:rPr lang="en-US" sz="2000" i="1" dirty="0" err="1" smtClean="0">
                <a:solidFill>
                  <a:srgbClr val="000000"/>
                </a:solidFill>
                <a:latin typeface="Times New Roman" pitchFamily="18" charset="0"/>
              </a:rPr>
              <a:t>Q</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are constrained as follows:</a:t>
            </a:r>
          </a:p>
        </p:txBody>
      </p:sp>
      <mc:AlternateContent xmlns:mc="http://schemas.openxmlformats.org/markup-compatibility/2006" xmlns:a14="http://schemas.microsoft.com/office/drawing/2010/main">
        <mc:Choice Requires="a14">
          <p:sp>
            <p:nvSpPr>
              <p:cNvPr id="11" name="Rectangle 10"/>
              <p:cNvSpPr/>
              <p:nvPr/>
            </p:nvSpPr>
            <p:spPr>
              <a:xfrm>
                <a:off x="2116534" y="4876800"/>
                <a:ext cx="2868541"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6534" y="4876800"/>
                <a:ext cx="2868541" cy="444096"/>
              </a:xfrm>
              <a:prstGeom prst="rect">
                <a:avLst/>
              </a:prstGeom>
              <a:blipFill rotWithShape="1">
                <a:blip r:embed="rId5"/>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78520" y="5717338"/>
                <a:ext cx="2950680"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078520" y="5717338"/>
                <a:ext cx="2950680" cy="444096"/>
              </a:xfrm>
              <a:prstGeom prst="rect">
                <a:avLst/>
              </a:prstGeom>
              <a:blipFill rotWithShape="1">
                <a:blip r:embed="rId6"/>
                <a:stretch>
                  <a:fillRect b="-2740"/>
                </a:stretch>
              </a:blipFill>
            </p:spPr>
            <p:txBody>
              <a:bodyPr/>
              <a:lstStyle/>
              <a:p>
                <a:r>
                  <a:rPr lang="en-US">
                    <a:noFill/>
                  </a:rPr>
                  <a:t> </a:t>
                </a:r>
              </a:p>
            </p:txBody>
          </p:sp>
        </mc:Fallback>
      </mc:AlternateContent>
      <p:sp>
        <p:nvSpPr>
          <p:cNvPr id="13" name="Text Box 20"/>
          <p:cNvSpPr txBox="1">
            <a:spLocks noChangeArrowheads="1"/>
          </p:cNvSpPr>
          <p:nvPr/>
        </p:nvSpPr>
        <p:spPr bwMode="auto">
          <a:xfrm>
            <a:off x="7889403" y="48910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(21)</a:t>
            </a:r>
          </a:p>
        </p:txBody>
      </p:sp>
      <p:sp>
        <p:nvSpPr>
          <p:cNvPr id="14" name="Text Box 21"/>
          <p:cNvSpPr txBox="1">
            <a:spLocks noChangeArrowheads="1"/>
          </p:cNvSpPr>
          <p:nvPr/>
        </p:nvSpPr>
        <p:spPr bwMode="auto">
          <a:xfrm>
            <a:off x="7877576" y="57867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(22)</a:t>
            </a:r>
          </a:p>
        </p:txBody>
      </p:sp>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23</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p:spTree>
    <p:extLst>
      <p:ext uri="{BB962C8B-B14F-4D97-AF65-F5344CB8AC3E}">
        <p14:creationId xmlns:p14="http://schemas.microsoft.com/office/powerpoint/2010/main" val="166650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40" grpId="0"/>
      <p:bldP spid="2" grpId="0"/>
      <p:bldP spid="8" grpId="0"/>
      <p:bldP spid="9" grpId="0"/>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smtClean="0">
              <a:solidFill>
                <a:srgbClr val="000000"/>
              </a:solidFill>
              <a:latin typeface="Times New Roman" pitchFamily="18" charset="0"/>
            </a:endParaRPr>
          </a:p>
        </p:txBody>
      </p:sp>
      <p:sp>
        <p:nvSpPr>
          <p:cNvPr id="24580" name="Text Box 4"/>
          <p:cNvSpPr txBox="1">
            <a:spLocks noChangeArrowheads="1"/>
          </p:cNvSpPr>
          <p:nvPr/>
        </p:nvSpPr>
        <p:spPr bwMode="auto">
          <a:xfrm>
            <a:off x="304799" y="1295400"/>
            <a:ext cx="88391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The total generation of real and reactive power must equal the total load demand plus losses, i.e.,</a:t>
            </a:r>
          </a:p>
        </p:txBody>
      </p:sp>
      <p:sp>
        <p:nvSpPr>
          <p:cNvPr id="24586" name="Text Box 10"/>
          <p:cNvSpPr txBox="1">
            <a:spLocks noChangeArrowheads="1"/>
          </p:cNvSpPr>
          <p:nvPr/>
        </p:nvSpPr>
        <p:spPr bwMode="auto">
          <a:xfrm>
            <a:off x="304801" y="5486400"/>
            <a:ext cx="8839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P</a:t>
            </a:r>
            <a:r>
              <a:rPr lang="en-US" sz="2400" i="1" baseline="-25000" dirty="0" smtClean="0">
                <a:solidFill>
                  <a:srgbClr val="000000"/>
                </a:solidFill>
                <a:latin typeface="Times New Roman" pitchFamily="18" charset="0"/>
              </a:rPr>
              <a:t>L</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Q</a:t>
            </a:r>
            <a:r>
              <a:rPr lang="en-US" sz="2400" i="1" baseline="-25000" dirty="0" smtClean="0">
                <a:solidFill>
                  <a:srgbClr val="000000"/>
                </a:solidFill>
                <a:latin typeface="Times New Roman" pitchFamily="18" charset="0"/>
              </a:rPr>
              <a:t>L</a:t>
            </a:r>
            <a:r>
              <a:rPr lang="en-US" sz="2400" dirty="0" smtClean="0">
                <a:solidFill>
                  <a:srgbClr val="000000"/>
                </a:solidFill>
                <a:latin typeface="Times New Roman" pitchFamily="18" charset="0"/>
              </a:rPr>
              <a:t> are system real and reactive power loss, respectively</a:t>
            </a: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24</a:t>
            </a:fld>
            <a:endParaRPr lang="en-US">
              <a:solidFill>
                <a:schemeClr val="bg1">
                  <a:lumMod val="50000"/>
                </a:schemeClr>
              </a:solidFill>
              <a:latin typeface="Times New Roman" pitchFamily="18" charset="0"/>
              <a:cs typeface="Times New Roman" pitchFamily="18" charset="0"/>
            </a:endParaRPr>
          </a:p>
        </p:txBody>
      </p:sp>
      <p:sp>
        <p:nvSpPr>
          <p:cNvPr id="13" name="Title 1"/>
          <p:cNvSpPr txBox="1">
            <a:spLocks/>
          </p:cNvSpPr>
          <p:nvPr/>
        </p:nvSpPr>
        <p:spPr>
          <a:xfrm>
            <a:off x="27962" y="3349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mc:AlternateContent xmlns:mc="http://schemas.openxmlformats.org/markup-compatibility/2006" xmlns:a14="http://schemas.microsoft.com/office/drawing/2010/main">
        <mc:Choice Requires="a14">
          <p:sp>
            <p:nvSpPr>
              <p:cNvPr id="12" name="Rectangle 11"/>
              <p:cNvSpPr/>
              <p:nvPr/>
            </p:nvSpPr>
            <p:spPr>
              <a:xfrm>
                <a:off x="3022583" y="2679591"/>
                <a:ext cx="2582822"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𝐿</m:t>
                              </m:r>
                            </m:sub>
                          </m:sSub>
                        </m:e>
                      </m:nary>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022583" y="2679591"/>
                <a:ext cx="2582822" cy="839269"/>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71800" y="3885131"/>
                <a:ext cx="2684389"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𝐿</m:t>
                              </m:r>
                            </m:sub>
                          </m:sSub>
                        </m:e>
                      </m:nary>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71800" y="3885131"/>
                <a:ext cx="2684389" cy="839269"/>
              </a:xfrm>
              <a:prstGeom prst="rect">
                <a:avLst/>
              </a:prstGeom>
              <a:blipFill rotWithShape="1">
                <a:blip r:embed="rId3"/>
                <a:stretch>
                  <a:fillRect/>
                </a:stretch>
              </a:blipFill>
            </p:spPr>
            <p:txBody>
              <a:bodyPr/>
              <a:lstStyle/>
              <a:p>
                <a:r>
                  <a:rPr lang="en-US">
                    <a:noFill/>
                  </a:rPr>
                  <a:t> </a:t>
                </a:r>
              </a:p>
            </p:txBody>
          </p:sp>
        </mc:Fallback>
      </mc:AlternateContent>
      <p:sp>
        <p:nvSpPr>
          <p:cNvPr id="15" name="Text Box 7"/>
          <p:cNvSpPr txBox="1">
            <a:spLocks noChangeArrowheads="1"/>
          </p:cNvSpPr>
          <p:nvPr/>
        </p:nvSpPr>
        <p:spPr bwMode="auto">
          <a:xfrm>
            <a:off x="8305800" y="289917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(23)</a:t>
            </a:r>
          </a:p>
        </p:txBody>
      </p:sp>
      <p:sp>
        <p:nvSpPr>
          <p:cNvPr id="16" name="Text Box 8"/>
          <p:cNvSpPr txBox="1">
            <a:spLocks noChangeArrowheads="1"/>
          </p:cNvSpPr>
          <p:nvPr/>
        </p:nvSpPr>
        <p:spPr bwMode="auto">
          <a:xfrm>
            <a:off x="8305799" y="410471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(24)</a:t>
            </a:r>
          </a:p>
        </p:txBody>
      </p:sp>
    </p:spTree>
    <p:extLst>
      <p:ext uri="{BB962C8B-B14F-4D97-AF65-F5344CB8AC3E}">
        <p14:creationId xmlns:p14="http://schemas.microsoft.com/office/powerpoint/2010/main" val="935695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dirty="0" smtClean="0"/>
              <a:t>Power Flow Solution Techniques</a:t>
            </a:r>
            <a:endParaRPr lang="en-US" dirty="0"/>
          </a:p>
        </p:txBody>
      </p:sp>
      <p:sp>
        <p:nvSpPr>
          <p:cNvPr id="3" name="Content Placeholder 2"/>
          <p:cNvSpPr>
            <a:spLocks noGrp="1"/>
          </p:cNvSpPr>
          <p:nvPr>
            <p:ph idx="1"/>
          </p:nvPr>
        </p:nvSpPr>
        <p:spPr/>
        <p:txBody>
          <a:bodyPr>
            <a:normAutofit/>
          </a:bodyPr>
          <a:lstStyle/>
          <a:p>
            <a:r>
              <a:rPr lang="en-US" dirty="0" smtClean="0"/>
              <a:t>Once the non-linear power flow problem is properly formulated it is necessary to solve the equations.</a:t>
            </a:r>
          </a:p>
          <a:p>
            <a:endParaRPr lang="en-US" dirty="0"/>
          </a:p>
          <a:p>
            <a:r>
              <a:rPr lang="en-US" dirty="0" smtClean="0"/>
              <a:t>Since the problem is highly non-linear and an analytic solution is not readily available, iterative solver are commonly used. </a:t>
            </a:r>
          </a:p>
          <a:p>
            <a:endParaRPr lang="en-US" dirty="0"/>
          </a:p>
          <a:p>
            <a:r>
              <a:rPr lang="en-US" dirty="0" smtClean="0"/>
              <a:t>The following sections will examine some of the most common solution techniques.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40947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u="sng" dirty="0"/>
              <a:t>Review of balanced power </a:t>
            </a:r>
            <a:r>
              <a:rPr lang="en-US" u="sng" dirty="0" smtClean="0"/>
              <a:t>flow</a:t>
            </a:r>
          </a:p>
          <a:p>
            <a:pPr lvl="1"/>
            <a:r>
              <a:rPr lang="en-US" sz="2400" b="1" u="sng" dirty="0"/>
              <a:t>Gauss </a:t>
            </a:r>
            <a:r>
              <a:rPr lang="en-US" sz="2400" b="1" u="sng" dirty="0" smtClean="0"/>
              <a:t>Iterative Technique</a:t>
            </a:r>
            <a:endParaRPr lang="en-US" sz="2400" b="1" u="sng"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616412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763000" cy="5791200"/>
              </a:xfrm>
            </p:spPr>
            <p:txBody>
              <a:bodyPr>
                <a:normAutofit/>
              </a:bodyPr>
              <a:lstStyle/>
              <a:p>
                <a:r>
                  <a:rPr lang="en-US" dirty="0" smtClean="0"/>
                  <a:t>Given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 </m:t>
                        </m:r>
                        <m:r>
                          <a:rPr lang="en-US" b="0" i="1" smtClean="0">
                            <a:latin typeface="Cambria Math"/>
                          </a:rPr>
                          <m:t>𝑆</m:t>
                        </m:r>
                      </m:e>
                      <m:sub>
                        <m:r>
                          <a:rPr lang="en-US" b="0" i="1" smtClean="0">
                            <a:latin typeface="Cambria Math"/>
                          </a:rPr>
                          <m:t>2</m:t>
                        </m:r>
                      </m:sub>
                    </m:sSub>
                  </m:oMath>
                </a14:m>
                <a:r>
                  <a:rPr lang="en-US" dirty="0"/>
                  <a:t> </a:t>
                </a:r>
                <a:r>
                  <a:rPr lang="en-US" dirty="0" smtClean="0"/>
                  <a:t>,</a:t>
                </a:r>
                <a14:m>
                  <m:oMath xmlns:m="http://schemas.openxmlformats.org/officeDocument/2006/math">
                    <m:sSub>
                      <m:sSubPr>
                        <m:ctrlPr>
                          <a:rPr lang="en-US" i="1">
                            <a:latin typeface="Cambria Math"/>
                          </a:rPr>
                        </m:ctrlPr>
                      </m:sSubPr>
                      <m:e>
                        <m:r>
                          <a:rPr lang="en-US" b="0" i="1" smtClean="0">
                            <a:latin typeface="Cambria Math"/>
                          </a:rPr>
                          <m:t>𝑆</m:t>
                        </m:r>
                      </m:e>
                      <m:sub>
                        <m:r>
                          <a:rPr lang="en-US" b="0" i="1" smtClean="0">
                            <a:latin typeface="Cambria Math"/>
                          </a:rPr>
                          <m:t>3</m:t>
                        </m:r>
                      </m:sub>
                    </m:sSub>
                  </m:oMath>
                </a14:m>
                <a:r>
                  <a:rPr lang="en-US" dirty="0" smtClean="0"/>
                  <a:t>,……</a:t>
                </a:r>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i="1">
                            <a:latin typeface="Cambria Math"/>
                          </a:rPr>
                          <m:t>𝑆</m:t>
                        </m:r>
                      </m:e>
                      <m:sub>
                        <m:r>
                          <a:rPr lang="en-US" b="0" i="1" smtClean="0">
                            <a:latin typeface="Cambria Math"/>
                          </a:rPr>
                          <m:t>𝑛</m:t>
                        </m:r>
                      </m:sub>
                    </m:sSub>
                  </m:oMath>
                </a14:m>
                <a:r>
                  <a:rPr lang="en-US" dirty="0" smtClean="0"/>
                  <a:t>, we need to find </a:t>
                </a:r>
                <a14:m>
                  <m:oMath xmlns:m="http://schemas.openxmlformats.org/officeDocument/2006/math">
                    <m:sSub>
                      <m:sSubPr>
                        <m:ctrlPr>
                          <a:rPr lang="en-US" i="1">
                            <a:latin typeface="Cambria Math"/>
                          </a:rPr>
                        </m:ctrlPr>
                      </m:sSubPr>
                      <m:e>
                        <m:r>
                          <a:rPr lang="en-US" b="0" i="1" smtClean="0">
                            <a:latin typeface="Cambria Math"/>
                          </a:rPr>
                          <m:t>𝑆</m:t>
                        </m:r>
                      </m:e>
                      <m:sub>
                        <m:r>
                          <a:rPr lang="en-US" i="1">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m:t>
                        </m:r>
                        <m:r>
                          <a:rPr lang="en-US" b="0" i="1" smtClean="0">
                            <a:latin typeface="Cambria Math"/>
                          </a:rPr>
                          <m:t>𝑉</m:t>
                        </m:r>
                      </m:e>
                      <m:sub>
                        <m:r>
                          <a:rPr lang="en-US"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𝑉</m:t>
                        </m:r>
                      </m:e>
                      <m:sub>
                        <m:r>
                          <a:rPr lang="en-US" i="1">
                            <a:latin typeface="Cambria Math"/>
                          </a:rPr>
                          <m:t>3</m:t>
                        </m:r>
                      </m:sub>
                    </m:sSub>
                  </m:oMath>
                </a14:m>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b="0" i="1" smtClean="0">
                            <a:latin typeface="Cambria Math"/>
                          </a:rPr>
                          <m:t>𝑉</m:t>
                        </m:r>
                      </m:e>
                      <m:sub>
                        <m:r>
                          <a:rPr lang="en-US" i="1">
                            <a:latin typeface="Cambria Math"/>
                          </a:rPr>
                          <m:t>𝑛</m:t>
                        </m:r>
                      </m:sub>
                    </m:sSub>
                  </m:oMath>
                </a14:m>
                <a:r>
                  <a:rPr lang="en-US" dirty="0" smtClean="0"/>
                  <a:t>. </a:t>
                </a:r>
              </a:p>
              <a:p>
                <a:endParaRPr lang="en-US" dirty="0"/>
              </a:p>
              <a:p>
                <a:endParaRPr lang="en-US" dirty="0" smtClean="0"/>
              </a:p>
              <a:p>
                <a:endParaRPr lang="en-US" dirty="0"/>
              </a:p>
              <a:p>
                <a:pPr marL="0" indent="0">
                  <a:buNone/>
                </a:pPr>
                <a:endParaRPr lang="en-US" dirty="0" smtClean="0"/>
              </a:p>
              <a:p>
                <a:endParaRPr lang="en-US" sz="2000" dirty="0" smtClean="0"/>
              </a:p>
              <a:p>
                <a:r>
                  <a:rPr lang="en-US" sz="2000" dirty="0" smtClean="0"/>
                  <a:t>Knowing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r>
                      <a:rPr lang="en-US" sz="2000" b="0" i="0" smtClean="0">
                        <a:latin typeface="Cambria Math"/>
                      </a:rPr>
                      <m:t>,</m:t>
                    </m:r>
                    <m:sSub>
                      <m:sSubPr>
                        <m:ctrlPr>
                          <a:rPr lang="en-US" sz="2000" i="1">
                            <a:latin typeface="Cambria Math"/>
                          </a:rPr>
                        </m:ctrlPr>
                      </m:sSubPr>
                      <m:e>
                        <m:r>
                          <a:rPr lang="en-US" sz="2000" b="0" i="1">
                            <a:latin typeface="Cambria Math"/>
                          </a:rPr>
                          <m:t>𝑉</m:t>
                        </m:r>
                      </m:e>
                      <m:sub>
                        <m:r>
                          <a:rPr lang="en-US" sz="2000" b="0" i="1" smtClean="0">
                            <a:latin typeface="Cambria Math"/>
                          </a:rPr>
                          <m:t>2</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smtClean="0">
                            <a:latin typeface="Cambria Math"/>
                          </a:rPr>
                          <m:t>3</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m:rPr>
                            <m:sty m:val="p"/>
                          </m:rPr>
                          <a:rPr lang="en-US" sz="2000" b="0" i="0" smtClean="0">
                            <a:latin typeface="Cambria Math"/>
                          </a:rPr>
                          <m:t>n</m:t>
                        </m:r>
                      </m:sub>
                    </m:sSub>
                    <m:r>
                      <a:rPr lang="en-US" sz="2000" b="0" i="0" smtClean="0">
                        <a:latin typeface="Cambria Math"/>
                      </a:rPr>
                      <m:t>,</m:t>
                    </m:r>
                  </m:oMath>
                </a14:m>
                <a:r>
                  <a:rPr lang="en-US" sz="2000" dirty="0" smtClean="0"/>
                  <a:t> it is possible to find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oMath>
                </a14:m>
                <a:r>
                  <a:rPr lang="en-US" sz="2000" dirty="0" smtClean="0"/>
                  <a:t>. Since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oMath>
                </a14:m>
                <a:r>
                  <a:rPr lang="en-US" sz="2000" dirty="0" smtClean="0"/>
                  <a:t> is already known, only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2</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3</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𝑛</m:t>
                        </m:r>
                      </m:sub>
                    </m:sSub>
                  </m:oMath>
                </a14:m>
                <a:r>
                  <a:rPr lang="en-US" sz="2000" dirty="0" smtClean="0"/>
                  <a:t> need to be found. These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unknowns may be found from the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equations of (26).</a:t>
                </a:r>
              </a:p>
              <a:p>
                <a:r>
                  <a:rPr lang="en-US" sz="2000" dirty="0" smtClean="0"/>
                  <a:t>Taking the complex conjugate, replace (25) and (26) by:</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763000" cy="5791200"/>
              </a:xfrm>
              <a:blipFill rotWithShape="1">
                <a:blip r:embed="rId2"/>
                <a:stretch>
                  <a:fillRect l="-974" t="-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5181600"/>
                <a:ext cx="5029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05000" y="5181600"/>
                <a:ext cx="5029200" cy="932628"/>
              </a:xfrm>
              <a:prstGeom prst="rect">
                <a:avLst/>
              </a:prstGeom>
              <a:blipFill rotWithShape="1">
                <a:blip r:embed="rId3"/>
                <a:stretch>
                  <a:fillRect/>
                </a:stretch>
              </a:blipFill>
            </p:spPr>
            <p:txBody>
              <a:bodyPr/>
              <a:lstStyle/>
              <a:p>
                <a:r>
                  <a:rPr lang="en-US">
                    <a:noFill/>
                  </a:rPr>
                  <a:t> </a:t>
                </a:r>
              </a:p>
            </p:txBody>
          </p:sp>
        </mc:Fallback>
      </mc:AlternateContent>
      <p:sp>
        <p:nvSpPr>
          <p:cNvPr id="12" name="TextBox 11"/>
          <p:cNvSpPr txBox="1"/>
          <p:nvPr/>
        </p:nvSpPr>
        <p:spPr>
          <a:xfrm>
            <a:off x="7378433" y="5447859"/>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13" name="Rectangle 12"/>
              <p:cNvSpPr/>
              <p:nvPr/>
            </p:nvSpPr>
            <p:spPr>
              <a:xfrm>
                <a:off x="2819400" y="1658172"/>
                <a:ext cx="220914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1</m:t>
                              </m:r>
                              <m:r>
                                <a:rPr lang="en-US" sz="2000" i="1">
                                  <a:latin typeface="Cambria Math"/>
                                </a:rPr>
                                <m:t>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819400" y="1658172"/>
                <a:ext cx="2209148" cy="93262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95600" y="2648772"/>
                <a:ext cx="369107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𝑖𝑘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895600" y="2648772"/>
                <a:ext cx="3691075" cy="932628"/>
              </a:xfrm>
              <a:prstGeom prst="rect">
                <a:avLst/>
              </a:prstGeom>
              <a:blipFill rotWithShape="1">
                <a:blip r:embed="rId5"/>
                <a:stretch>
                  <a:fillRect/>
                </a:stretch>
              </a:blipFill>
            </p:spPr>
            <p:txBody>
              <a:bodyPr/>
              <a:lstStyle/>
              <a:p>
                <a:r>
                  <a:rPr lang="en-US">
                    <a:noFill/>
                  </a:rPr>
                  <a:t> </a:t>
                </a:r>
              </a:p>
            </p:txBody>
          </p:sp>
        </mc:Fallback>
      </mc:AlternateContent>
      <p:sp>
        <p:nvSpPr>
          <p:cNvPr id="15" name="TextBox 14"/>
          <p:cNvSpPr txBox="1"/>
          <p:nvPr/>
        </p:nvSpPr>
        <p:spPr>
          <a:xfrm>
            <a:off x="7480566" y="1924431"/>
            <a:ext cx="65986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p:txBody>
      </p:sp>
      <p:sp>
        <p:nvSpPr>
          <p:cNvPr id="16" name="TextBox 15"/>
          <p:cNvSpPr txBox="1"/>
          <p:nvPr/>
        </p:nvSpPr>
        <p:spPr>
          <a:xfrm>
            <a:off x="7391400" y="2915031"/>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03477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915400" cy="3505200"/>
              </a:xfrm>
            </p:spPr>
            <p:txBody>
              <a:bodyPr>
                <a:normAutofit/>
              </a:bodyPr>
              <a:lstStyle/>
              <a:p>
                <a:r>
                  <a:rPr lang="en-US" dirty="0" smtClean="0"/>
                  <a:t>Dividing (27) by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𝑖</m:t>
                        </m:r>
                      </m:sub>
                      <m:sup>
                        <m:r>
                          <a:rPr lang="en-US" i="1">
                            <a:latin typeface="Cambria Math"/>
                          </a:rPr>
                          <m:t>∗</m:t>
                        </m:r>
                      </m:sup>
                    </m:sSubSup>
                  </m:oMath>
                </a14:m>
                <a:r>
                  <a:rPr lang="en-US" dirty="0" smtClean="0"/>
                  <a:t> and separating out the </a:t>
                </a:r>
                <a14:m>
                  <m:oMath xmlns:m="http://schemas.openxmlformats.org/officeDocument/2006/math">
                    <m:sSub>
                      <m:sSubPr>
                        <m:ctrlPr>
                          <a:rPr lang="en-US" i="1" dirty="0" smtClean="0">
                            <a:latin typeface="Cambria Math"/>
                          </a:rPr>
                        </m:ctrlPr>
                      </m:sSubPr>
                      <m:e>
                        <m:r>
                          <a:rPr lang="en-US" i="1" dirty="0">
                            <a:latin typeface="Cambria Math"/>
                          </a:rPr>
                          <m:t>𝑌</m:t>
                        </m:r>
                      </m:e>
                      <m:sub>
                        <m:r>
                          <a:rPr lang="en-US" b="0" i="1" dirty="0" smtClean="0">
                            <a:latin typeface="Cambria Math"/>
                          </a:rPr>
                          <m:t>𝑖𝑖</m:t>
                        </m:r>
                      </m:sub>
                    </m:sSub>
                  </m:oMath>
                </a14:m>
                <a:r>
                  <a:rPr lang="en-US" dirty="0" smtClean="0"/>
                  <a:t> term, (27) can be rewritten as: </a:t>
                </a:r>
              </a:p>
              <a:p>
                <a:pPr marL="457200" lvl="1" indent="0">
                  <a:buNone/>
                </a:pPr>
                <a:endParaRPr lang="en-US" sz="2400" b="1" dirty="0" smtClean="0">
                  <a:solidFill>
                    <a:srgbClr val="FF0000"/>
                  </a:solidFill>
                </a:endParaRPr>
              </a:p>
              <a:p>
                <a:pPr marL="457200" lvl="1" indent="0">
                  <a:buNone/>
                </a:pPr>
                <a:endParaRPr lang="en-US" sz="2400" b="1" dirty="0" smtClean="0">
                  <a:solidFill>
                    <a:srgbClr val="FF0000"/>
                  </a:solidFill>
                </a:endParaRPr>
              </a:p>
              <a:p>
                <a:pPr marL="457200" lvl="1" indent="0">
                  <a:buNone/>
                </a:pPr>
                <a:endParaRPr lang="en-US" sz="2400" b="1" dirty="0">
                  <a:solidFill>
                    <a:srgbClr val="FF0000"/>
                  </a:solidFill>
                </a:endParaRPr>
              </a:p>
              <a:p>
                <a:pPr marL="457200" lvl="1" indent="0">
                  <a:buNone/>
                </a:pPr>
                <a:endParaRPr lang="en-US" sz="2400" dirty="0" smtClean="0"/>
              </a:p>
              <a:p>
                <a:pPr marL="457200" lvl="1" indent="0">
                  <a:buNone/>
                </a:pPr>
                <a:r>
                  <a:rPr lang="en-US" sz="2400" dirty="0" smtClean="0"/>
                  <a:t>or</a:t>
                </a:r>
                <a:r>
                  <a:rPr lang="en-US" sz="2400" dirty="0"/>
                  <a:t>, </a:t>
                </a:r>
                <a:r>
                  <a:rPr lang="en-US" sz="2400" dirty="0" smtClean="0"/>
                  <a:t>rearranging: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915400" cy="3505200"/>
              </a:xfrm>
              <a:blipFill rotWithShape="1">
                <a:blip r:embed="rId2"/>
                <a:stretch>
                  <a:fillRect l="-958" t="-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5000" y="2378441"/>
                <a:ext cx="5562600" cy="1138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𝑖𝑖</m:t>
                          </m:r>
                        </m:sub>
                      </m:sSub>
                      <m:sSub>
                        <m:sSubPr>
                          <m:ctrlPr>
                            <a:rPr lang="en-US" sz="2000" i="1" smtClean="0">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m>
                            <m:mPr>
                              <m:mcs>
                                <m:mc>
                                  <m:mcPr>
                                    <m:count m:val="1"/>
                                    <m:mcJc m:val="center"/>
                                  </m:mcPr>
                                </m:mc>
                              </m:mcs>
                              <m:ctrlPr>
                                <a:rPr lang="en-US" sz="2000" i="1" smtClean="0">
                                  <a:latin typeface="Cambria Math"/>
                                </a:rPr>
                              </m:ctrlPr>
                            </m:mPr>
                            <m:mr>
                              <m:e>
                                <m:r>
                                  <a:rPr lang="en-US" sz="2000" i="1">
                                    <a:latin typeface="Cambria Math"/>
                                  </a:rPr>
                                  <m:t>𝑘</m:t>
                                </m:r>
                                <m:r>
                                  <a:rPr lang="en-US" sz="2000" b="0" i="1" smtClean="0">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5000" y="2378441"/>
                <a:ext cx="5562600" cy="113826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06950" y="4588376"/>
                <a:ext cx="451245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𝑖𝑖</m:t>
                              </m:r>
                            </m:sub>
                          </m:sSub>
                        </m:den>
                      </m:f>
                      <m:d>
                        <m:dPr>
                          <m:begChr m:val="["/>
                          <m:endChr m:val="]"/>
                          <m:ctrlPr>
                            <a:rPr lang="en-US" sz="2000" i="1">
                              <a:latin typeface="Cambria Math"/>
                            </a:rPr>
                          </m:ctrlPr>
                        </m:dPr>
                        <m:e>
                          <m:f>
                            <m:fPr>
                              <m:ctrlPr>
                                <a:rPr lang="en-US" sz="2000" i="1">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nary>
                            <m:naryPr>
                              <m:chr m:val="∑"/>
                              <m:limLoc m:val="undOvr"/>
                              <m:ctrlPr>
                                <a:rPr lang="en-US" sz="2000" i="1">
                                  <a:latin typeface="Cambria Math"/>
                                </a:rPr>
                              </m:ctrlPr>
                            </m:naryPr>
                            <m:sub>
                              <m:m>
                                <m:mPr>
                                  <m:mcs>
                                    <m:mc>
                                      <m:mcPr>
                                        <m:count m:val="1"/>
                                        <m:mcJc m:val="center"/>
                                      </m:mcPr>
                                    </m:mc>
                                  </m:mcs>
                                  <m:ctrlPr>
                                    <a:rPr lang="en-US" sz="2000" i="1">
                                      <a:latin typeface="Cambria Math"/>
                                    </a:rPr>
                                  </m:ctrlPr>
                                </m:mPr>
                                <m:mr>
                                  <m:e>
                                    <m:r>
                                      <a:rPr lang="en-US" sz="2000" i="1">
                                        <a:latin typeface="Cambria Math"/>
                                      </a:rPr>
                                      <m:t>𝑘</m:t>
                                    </m:r>
                                    <m:r>
                                      <a:rPr lang="en-US" sz="2000" i="1">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606950" y="4588376"/>
                <a:ext cx="4512454" cy="1138260"/>
              </a:xfrm>
              <a:prstGeom prst="rect">
                <a:avLst/>
              </a:prstGeom>
              <a:blipFill rotWithShape="1">
                <a:blip r:embed="rId4"/>
                <a:stretch>
                  <a:fillRect/>
                </a:stretch>
              </a:blipFill>
            </p:spPr>
            <p:txBody>
              <a:bodyPr/>
              <a:lstStyle/>
              <a:p>
                <a:r>
                  <a:rPr lang="en-US">
                    <a:noFill/>
                  </a:rPr>
                  <a:t> </a:t>
                </a:r>
              </a:p>
            </p:txBody>
          </p:sp>
        </mc:Fallback>
      </mc:AlternateContent>
      <p:sp>
        <p:nvSpPr>
          <p:cNvPr id="6" name="TextBox 5"/>
          <p:cNvSpPr txBox="1"/>
          <p:nvPr/>
        </p:nvSpPr>
        <p:spPr>
          <a:xfrm>
            <a:off x="8191500" y="2743200"/>
            <a:ext cx="8001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p:sp>
        <p:nvSpPr>
          <p:cNvPr id="7" name="TextBox 6"/>
          <p:cNvSpPr txBox="1"/>
          <p:nvPr/>
        </p:nvSpPr>
        <p:spPr>
          <a:xfrm>
            <a:off x="8218764" y="49530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91646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839200" cy="5943600"/>
              </a:xfrm>
            </p:spPr>
            <p:txBody>
              <a:bodyPr>
                <a:normAutofit/>
              </a:bodyPr>
              <a:lstStyle/>
              <a:p>
                <a:pPr marL="400050"/>
                <a:r>
                  <a:rPr lang="en-US" dirty="0" smtClean="0"/>
                  <a:t>Thus</a:t>
                </a:r>
                <a:r>
                  <a:rPr lang="en-US" dirty="0"/>
                  <a:t>, we get </a:t>
                </a:r>
                <a14:m>
                  <m:oMath xmlns:m="http://schemas.openxmlformats.org/officeDocument/2006/math">
                    <m:r>
                      <a:rPr lang="en-US" i="1" dirty="0" smtClean="0">
                        <a:latin typeface="Cambria Math"/>
                      </a:rPr>
                      <m:t>𝑛</m:t>
                    </m:r>
                    <m:r>
                      <a:rPr lang="en-US" i="1" dirty="0" smtClean="0">
                        <a:latin typeface="Cambria Math"/>
                      </a:rPr>
                      <m:t>−1</m:t>
                    </m:r>
                  </m:oMath>
                </a14:m>
                <a:r>
                  <a:rPr lang="en-US" dirty="0"/>
                  <a:t> implicit nonlinear algebraic equations in the unknown complex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𝑖</m:t>
                        </m:r>
                      </m:sub>
                    </m:sSub>
                  </m:oMath>
                </a14:m>
                <a:r>
                  <a:rPr lang="en-US" dirty="0"/>
                  <a:t> in the </a:t>
                </a:r>
                <a:r>
                  <a:rPr lang="en-US" dirty="0" smtClean="0"/>
                  <a:t>form:</a:t>
                </a:r>
              </a:p>
              <a:p>
                <a:pPr lvl="1"/>
                <a:endParaRPr lang="en-US" sz="2400" b="1" dirty="0">
                  <a:solidFill>
                    <a:srgbClr val="FF0000"/>
                  </a:solidFill>
                </a:endParaRPr>
              </a:p>
              <a:p>
                <a:pPr lvl="1"/>
                <a:endParaRPr lang="en-US" sz="2400" b="1" dirty="0" smtClean="0">
                  <a:solidFill>
                    <a:srgbClr val="FF0000"/>
                  </a:solidFill>
                </a:endParaRPr>
              </a:p>
              <a:p>
                <a:pPr lvl="1"/>
                <a:endParaRPr lang="en-US" sz="2400" b="1" dirty="0">
                  <a:solidFill>
                    <a:srgbClr val="FF0000"/>
                  </a:solidFill>
                </a:endParaRPr>
              </a:p>
              <a:p>
                <a:pPr marL="57150" indent="0">
                  <a:buNone/>
                </a:pPr>
                <a:r>
                  <a:rPr lang="en-US" dirty="0" smtClean="0"/>
                  <a:t>	</a:t>
                </a:r>
              </a:p>
              <a:p>
                <a:pPr marL="57150" indent="0">
                  <a:buNone/>
                </a:pPr>
                <a:r>
                  <a:rPr lang="en-US" dirty="0" smtClean="0"/>
                  <a:t>	</a:t>
                </a:r>
              </a:p>
              <a:p>
                <a:pPr marL="57150" indent="0">
                  <a:buNone/>
                </a:pPr>
                <a:endParaRPr lang="en-US" dirty="0"/>
              </a:p>
              <a:p>
                <a:pPr marL="57150" indent="0">
                  <a:buNone/>
                </a:pPr>
                <a:r>
                  <a:rPr lang="en-US" dirty="0" smtClean="0"/>
                  <a:t>	where </a:t>
                </a:r>
                <a:r>
                  <a:rPr lang="en-US" dirty="0"/>
                  <a:t>the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h</m:t>
                            </m:r>
                          </m:e>
                        </m:acc>
                      </m:e>
                      <m:sub>
                        <m:r>
                          <a:rPr lang="en-US" b="0" i="1" smtClean="0">
                            <a:latin typeface="Cambria Math"/>
                          </a:rPr>
                          <m:t>𝑖</m:t>
                        </m:r>
                      </m:sub>
                    </m:sSub>
                  </m:oMath>
                </a14:m>
                <a:r>
                  <a:rPr lang="en-US" dirty="0" smtClean="0"/>
                  <a:t> </a:t>
                </a:r>
                <a:r>
                  <a:rPr lang="en-US" dirty="0"/>
                  <a:t>are given by </a:t>
                </a:r>
                <a:r>
                  <a:rPr lang="en-US" dirty="0" smtClean="0"/>
                  <a:t>(29). </a:t>
                </a:r>
              </a:p>
              <a:p>
                <a:pPr marL="57150" indent="0">
                  <a:buNone/>
                </a:pPr>
                <a:endParaRPr lang="en-US" dirty="0" smtClean="0"/>
              </a:p>
              <a:p>
                <a:pPr marL="400050"/>
                <a:r>
                  <a:rPr lang="en-US" dirty="0"/>
                  <a:t>The numbering of </a:t>
                </a:r>
                <a:r>
                  <a:rPr lang="en-US" dirty="0" smtClean="0"/>
                  <a:t>(30) can </a:t>
                </a:r>
                <a:r>
                  <a:rPr lang="en-US" dirty="0"/>
                  <a:t>be changed such that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1</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2</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3, </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r>
                      <m:rPr>
                        <m:nor/>
                      </m:rPr>
                      <a:rPr lang="en-US" dirty="0"/>
                      <m:t>=</m:t>
                    </m:r>
                    <m:sSub>
                      <m:sSubPr>
                        <m:ctrlPr>
                          <a:rPr lang="en-US" i="1">
                            <a:latin typeface="Cambria Math"/>
                          </a:rPr>
                        </m:ctrlPr>
                      </m:sSubPr>
                      <m:e>
                        <m:r>
                          <a:rPr lang="en-US" b="0" i="1">
                            <a:latin typeface="Cambria Math"/>
                          </a:rPr>
                          <m:t>𝑉</m:t>
                        </m:r>
                      </m:e>
                      <m:sub>
                        <m:r>
                          <a:rPr lang="en-US" b="0" i="1">
                            <a:latin typeface="Cambria Math"/>
                          </a:rPr>
                          <m:t>𝑛</m:t>
                        </m:r>
                      </m:sub>
                    </m:sSub>
                  </m:oMath>
                </a14:m>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839200" cy="5943600"/>
              </a:xfrm>
              <a:blipFill rotWithShape="1">
                <a:blip r:embed="rId2"/>
                <a:stretch>
                  <a:fillRect l="-276" t="-821"/>
                </a:stretch>
              </a:blipFill>
            </p:spPr>
            <p:txBody>
              <a:bodyPr/>
              <a:lstStyle/>
              <a:p>
                <a:r>
                  <a:rPr lang="en-US">
                    <a:noFill/>
                  </a:rPr>
                  <a:t> </a:t>
                </a:r>
              </a:p>
            </p:txBody>
          </p:sp>
        </mc:Fallback>
      </mc:AlternateContent>
      <p:sp>
        <p:nvSpPr>
          <p:cNvPr id="4"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5" name="Rectangle 4"/>
              <p:cNvSpPr/>
              <p:nvPr/>
            </p:nvSpPr>
            <p:spPr>
              <a:xfrm>
                <a:off x="2971800" y="2058443"/>
                <a:ext cx="4572000" cy="1980157"/>
              </a:xfrm>
              <a:prstGeom prst="rect">
                <a:avLst/>
              </a:prstGeom>
            </p:spPr>
            <p:txBody>
              <a:bodyPr>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2</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3</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971800" y="2058443"/>
                <a:ext cx="4572000" cy="1980157"/>
              </a:xfrm>
              <a:prstGeom prst="rect">
                <a:avLst/>
              </a:prstGeom>
              <a:blipFill rotWithShape="1">
                <a:blip r:embed="rId3"/>
                <a:stretch>
                  <a:fillRect/>
                </a:stretch>
              </a:blipFill>
            </p:spPr>
            <p:txBody>
              <a:bodyPr/>
              <a:lstStyle/>
              <a:p>
                <a:r>
                  <a:rPr lang="en-US">
                    <a:noFill/>
                  </a:rPr>
                  <a:t> </a:t>
                </a:r>
              </a:p>
            </p:txBody>
          </p:sp>
        </mc:Fallback>
      </mc:AlternateContent>
      <p:sp>
        <p:nvSpPr>
          <p:cNvPr id="6" name="TextBox 5"/>
          <p:cNvSpPr txBox="1"/>
          <p:nvPr/>
        </p:nvSpPr>
        <p:spPr>
          <a:xfrm>
            <a:off x="8001000" y="27240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5401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a:t>
            </a:r>
            <a:r>
              <a:rPr lang="en-US" dirty="0" smtClean="0"/>
              <a:t>Balanced </a:t>
            </a:r>
            <a:r>
              <a:rPr lang="en-US" dirty="0"/>
              <a:t>P</a:t>
            </a:r>
            <a:r>
              <a:rPr lang="en-US" dirty="0" smtClean="0"/>
              <a:t>ower </a:t>
            </a:r>
            <a:r>
              <a:rPr lang="en-US" dirty="0"/>
              <a:t>F</a:t>
            </a:r>
            <a:r>
              <a:rPr lang="en-US" dirty="0" smtClean="0"/>
              <a:t>low</a:t>
            </a:r>
            <a:endParaRPr lang="en-US" dirty="0"/>
          </a:p>
        </p:txBody>
      </p:sp>
      <p:sp>
        <p:nvSpPr>
          <p:cNvPr id="8" name="Content Placeholder 7"/>
          <p:cNvSpPr>
            <a:spLocks noGrp="1"/>
          </p:cNvSpPr>
          <p:nvPr>
            <p:ph idx="1"/>
          </p:nvPr>
        </p:nvSpPr>
        <p:spPr/>
        <p:txBody>
          <a:bodyPr/>
          <a:lstStyle/>
          <a:p>
            <a:r>
              <a:rPr lang="en-US" dirty="0" smtClean="0"/>
              <a:t>Powerflow is the fundamental analysis tool and provides the input information for many planning and operations tools.</a:t>
            </a:r>
          </a:p>
          <a:p>
            <a:endParaRPr lang="en-US" dirty="0" smtClean="0"/>
          </a:p>
          <a:p>
            <a:r>
              <a:rPr lang="en-US" dirty="0" smtClean="0"/>
              <a:t>Powerflow was originally developed only for the transmission level because of the cost of computing.</a:t>
            </a:r>
          </a:p>
          <a:p>
            <a:endParaRPr lang="en-US" dirty="0" smtClean="0"/>
          </a:p>
          <a:p>
            <a:r>
              <a:rPr lang="en-US" dirty="0" smtClean="0"/>
              <a:t>To further reduce computing requirements a number of assumptions were made:</a:t>
            </a:r>
          </a:p>
          <a:p>
            <a:pPr lvl="1"/>
            <a:r>
              <a:rPr lang="en-US" dirty="0" smtClean="0"/>
              <a:t>Balanced system</a:t>
            </a:r>
          </a:p>
          <a:p>
            <a:pPr lvl="1"/>
            <a:r>
              <a:rPr lang="en-US" dirty="0" smtClean="0"/>
              <a:t>Transposed transmission lines</a:t>
            </a:r>
          </a:p>
          <a:p>
            <a:pPr lvl="1"/>
            <a:r>
              <a:rPr lang="en-US" dirty="0" smtClean="0"/>
              <a:t>Loads are constant power</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4226554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4525963"/>
              </a:xfrm>
            </p:spPr>
            <p:txBody>
              <a:bodyPr>
                <a:normAutofit fontScale="92500" lnSpcReduction="10000"/>
              </a:bodyPr>
              <a:lstStyle/>
              <a:p>
                <a:r>
                  <a:rPr lang="en-US" dirty="0" smtClean="0"/>
                  <a:t>In vector notation, (30) </a:t>
                </a:r>
                <a:r>
                  <a:rPr lang="en-US" dirty="0"/>
                  <a:t>is written in the form </a:t>
                </a:r>
                <a:r>
                  <a:rPr lang="en-US" dirty="0" smtClean="0"/>
                  <a:t>:</a:t>
                </a:r>
              </a:p>
              <a:p>
                <a:endParaRPr lang="en-US" dirty="0"/>
              </a:p>
              <a:p>
                <a:pPr marL="0" indent="0" algn="just">
                  <a:buNone/>
                </a:pPr>
                <a:r>
                  <a:rPr lang="en-US" b="1" dirty="0" smtClean="0"/>
                  <a:t>			</a:t>
                </a:r>
                <a14:m>
                  <m:oMath xmlns:m="http://schemas.openxmlformats.org/officeDocument/2006/math">
                    <m:r>
                      <a:rPr lang="en-US" sz="2200" b="1" i="0">
                        <a:latin typeface="Cambria Math"/>
                      </a:rPr>
                      <m:t>𝐱</m:t>
                    </m:r>
                    <m:r>
                      <a:rPr lang="en-US" sz="2200" i="0">
                        <a:latin typeface="Cambria Math"/>
                      </a:rPr>
                      <m:t>=</m:t>
                    </m:r>
                    <m:r>
                      <a:rPr lang="en-US" sz="2200" b="1" i="0">
                        <a:latin typeface="Cambria Math"/>
                      </a:rPr>
                      <m:t>𝐡</m:t>
                    </m:r>
                    <m:r>
                      <a:rPr lang="en-US" sz="2200" i="0">
                        <a:latin typeface="Cambria Math"/>
                      </a:rPr>
                      <m:t>(</m:t>
                    </m:r>
                    <m:r>
                      <a:rPr lang="en-US" sz="2200" b="1" i="0">
                        <a:latin typeface="Cambria Math"/>
                      </a:rPr>
                      <m:t>𝐱</m:t>
                    </m:r>
                    <m:r>
                      <a:rPr lang="en-US" sz="2200" i="0">
                        <a:latin typeface="Cambria Math"/>
                      </a:rPr>
                      <m:t>)</m:t>
                    </m:r>
                  </m:oMath>
                </a14:m>
                <a:r>
                  <a:rPr lang="en-US" b="1" dirty="0" smtClean="0">
                    <a:solidFill>
                      <a:srgbClr val="FF0000"/>
                    </a:solidFill>
                  </a:rPr>
                  <a:t>				</a:t>
                </a:r>
                <a:r>
                  <a:rPr lang="en-US" sz="2200" dirty="0" smtClean="0"/>
                  <a:t>(31)</a:t>
                </a:r>
              </a:p>
              <a:p>
                <a:pPr marL="0" indent="0" algn="just">
                  <a:buNone/>
                </a:pPr>
                <a:endParaRPr lang="en-US" dirty="0" smtClean="0"/>
              </a:p>
              <a:p>
                <a:r>
                  <a:rPr lang="en-US" dirty="0" smtClean="0"/>
                  <a:t>Solving (31) </a:t>
                </a:r>
                <a:r>
                  <a:rPr lang="en-US" dirty="0"/>
                  <a:t>by </a:t>
                </a:r>
                <a:r>
                  <a:rPr lang="en-US" dirty="0" smtClean="0"/>
                  <a:t>iteration</a:t>
                </a:r>
                <a:r>
                  <a:rPr lang="en-US" dirty="0"/>
                  <a:t> </a:t>
                </a:r>
                <a:r>
                  <a:rPr lang="en-US" dirty="0" smtClean="0"/>
                  <a:t>we get</a:t>
                </a:r>
              </a:p>
              <a:p>
                <a:endParaRPr lang="en-US" dirty="0" smtClean="0"/>
              </a:p>
              <a:p>
                <a:pPr marL="0" indent="0" algn="just">
                  <a:buNone/>
                </a:pPr>
                <a:r>
                  <a:rPr lang="en-US" dirty="0" smtClean="0"/>
                  <a:t>			</a:t>
                </a:r>
                <a14:m>
                  <m:oMath xmlns:m="http://schemas.openxmlformats.org/officeDocument/2006/math">
                    <m:sSup>
                      <m:sSupPr>
                        <m:ctrlPr>
                          <a:rPr lang="en-US" sz="2200" i="1">
                            <a:latin typeface="Cambria Math"/>
                          </a:rPr>
                        </m:ctrlPr>
                      </m:sSupPr>
                      <m:e>
                        <m:r>
                          <a:rPr lang="en-US" sz="2200" b="1" i="0">
                            <a:latin typeface="Cambria Math"/>
                          </a:rPr>
                          <m:t>𝐱</m:t>
                        </m:r>
                      </m:e>
                      <m:sup>
                        <m:r>
                          <a:rPr lang="en-US" sz="2200" i="1">
                            <a:latin typeface="Cambria Math"/>
                          </a:rPr>
                          <m:t>𝑣</m:t>
                        </m:r>
                        <m:r>
                          <a:rPr lang="en-US" sz="2200" i="1">
                            <a:latin typeface="Cambria Math"/>
                          </a:rPr>
                          <m:t>+1</m:t>
                        </m:r>
                      </m:sup>
                    </m:sSup>
                    <m:r>
                      <a:rPr lang="en-US" sz="2200" i="1">
                        <a:latin typeface="Cambria Math"/>
                      </a:rPr>
                      <m:t>=</m:t>
                    </m:r>
                    <m:r>
                      <a:rPr lang="en-US" sz="2200" b="1" i="0">
                        <a:latin typeface="Cambria Math"/>
                      </a:rPr>
                      <m:t>𝐡</m:t>
                    </m:r>
                    <m:d>
                      <m:dPr>
                        <m:ctrlPr>
                          <a:rPr lang="en-US" sz="2200" i="1">
                            <a:latin typeface="Cambria Math"/>
                          </a:rPr>
                        </m:ctrlPr>
                      </m:dPr>
                      <m:e>
                        <m:sSup>
                          <m:sSupPr>
                            <m:ctrlPr>
                              <a:rPr lang="en-US" sz="2200" i="1">
                                <a:latin typeface="Cambria Math"/>
                              </a:rPr>
                            </m:ctrlPr>
                          </m:sSupPr>
                          <m:e>
                            <m:r>
                              <a:rPr lang="en-US" sz="2200" b="1" i="0">
                                <a:latin typeface="Cambria Math"/>
                              </a:rPr>
                              <m:t>𝐱</m:t>
                            </m:r>
                          </m:e>
                          <m:sup>
                            <m:r>
                              <a:rPr lang="en-US" sz="2200" i="1">
                                <a:latin typeface="Cambria Math"/>
                              </a:rPr>
                              <m:t>𝑣</m:t>
                            </m:r>
                          </m:sup>
                        </m:sSup>
                      </m:e>
                    </m:d>
                    <m:r>
                      <a:rPr lang="en-US" sz="2200" i="1">
                        <a:latin typeface="Cambria Math"/>
                      </a:rPr>
                      <m:t>    </m:t>
                    </m:r>
                    <m:r>
                      <a:rPr lang="en-US" sz="2200" i="1">
                        <a:latin typeface="Cambria Math"/>
                      </a:rPr>
                      <m:t>𝑣</m:t>
                    </m:r>
                    <m:r>
                      <a:rPr lang="en-US" sz="2200" i="1">
                        <a:latin typeface="Cambria Math"/>
                      </a:rPr>
                      <m:t>=0,1,…</m:t>
                    </m:r>
                  </m:oMath>
                </a14:m>
                <a:r>
                  <a:rPr lang="en-US" sz="2200" dirty="0" smtClean="0"/>
                  <a:t>		(32)</a:t>
                </a:r>
                <a:endParaRPr lang="en-US" sz="2200" dirty="0"/>
              </a:p>
              <a:p>
                <a:endParaRPr lang="en-US" dirty="0" smtClean="0"/>
              </a:p>
              <a:p>
                <a:pPr marL="457200" lvl="1" indent="0">
                  <a:buNone/>
                </a:pPr>
                <a:r>
                  <a:rPr lang="en-US" sz="2400" dirty="0" smtClean="0"/>
                  <a:t>where </a:t>
                </a:r>
                <a:r>
                  <a:rPr lang="en-US" sz="2400" dirty="0"/>
                  <a:t>the superscript </a:t>
                </a:r>
                <a:r>
                  <a:rPr lang="en-US" sz="2400" dirty="0" smtClean="0"/>
                  <a:t>indicates </a:t>
                </a:r>
                <a:r>
                  <a:rPr lang="en-US" sz="2400" dirty="0"/>
                  <a:t>the iteration </a:t>
                </a:r>
                <a:r>
                  <a:rPr lang="en-US" sz="2400" dirty="0" smtClean="0"/>
                  <a:t>number. </a:t>
                </a:r>
              </a:p>
              <a:p>
                <a:pPr marL="457200" lvl="1" indent="0">
                  <a:buNone/>
                </a:pPr>
                <a:endParaRPr lang="en-US" sz="2400" dirty="0" smtClean="0"/>
              </a:p>
              <a:p>
                <a:r>
                  <a:rPr lang="en-US" dirty="0" smtClean="0"/>
                  <a:t>Thus, starting with an initial value </a:t>
                </a:r>
                <a14:m>
                  <m:oMath xmlns:m="http://schemas.openxmlformats.org/officeDocument/2006/math">
                    <m:sSup>
                      <m:sSupPr>
                        <m:ctrlPr>
                          <a:rPr lang="en-US" i="1" smtClean="0">
                            <a:latin typeface="Cambria Math"/>
                          </a:rPr>
                        </m:ctrlPr>
                      </m:sSupPr>
                      <m:e>
                        <m:r>
                          <a:rPr lang="en-US" b="1" i="0" smtClean="0">
                            <a:latin typeface="Cambria Math"/>
                          </a:rPr>
                          <m:t>𝐱</m:t>
                        </m:r>
                      </m:e>
                      <m:sup>
                        <m:r>
                          <a:rPr lang="en-US" b="0" i="1" smtClean="0">
                            <a:latin typeface="Cambria Math"/>
                          </a:rPr>
                          <m:t>0</m:t>
                        </m:r>
                      </m:sup>
                    </m:sSup>
                  </m:oMath>
                </a14:m>
                <a:r>
                  <a:rPr lang="en-US" dirty="0" smtClean="0"/>
                  <a:t>, a sequence of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1</m:t>
                        </m:r>
                      </m:sup>
                    </m:sSup>
                  </m:oMath>
                </a14:m>
                <a:r>
                  <a:rPr lang="en-US" i="1" dirty="0" smtClean="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2</m:t>
                        </m:r>
                      </m:sup>
                    </m:sSup>
                  </m:oMath>
                </a14:m>
                <a:r>
                  <a:rPr lang="en-US" dirty="0" smtClean="0"/>
                  <a:t>,</a:t>
                </a:r>
                <a:r>
                  <a:rPr lang="en-US" dirty="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3</m:t>
                        </m:r>
                      </m:sup>
                    </m:sSup>
                  </m:oMath>
                </a14:m>
                <a:r>
                  <a:rPr lang="en-US" dirty="0" smtClean="0"/>
                  <a:t>……are generated until convergence is achieved.</a:t>
                </a:r>
                <a:endParaRPr lang="en-US" dirty="0"/>
              </a:p>
              <a:p>
                <a:pPr marL="457200" lvl="1" indent="0">
                  <a:buNone/>
                </a:pPr>
                <a:endParaRPr lang="en-US" sz="2400" b="1" dirty="0">
                  <a:solidFill>
                    <a:srgbClr val="FF0000"/>
                  </a:solidFill>
                </a:endParaRPr>
              </a:p>
              <a:p>
                <a:pPr marL="457200" lvl="1" indent="0">
                  <a:buNone/>
                </a:pPr>
                <a:endParaRPr lang="en-US"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4525963"/>
              </a:xfrm>
              <a:blipFill rotWithShape="1">
                <a:blip r:embed="rId2"/>
                <a:stretch>
                  <a:fillRect l="-702"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10592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60437"/>
                <a:ext cx="8915400" cy="1706563"/>
              </a:xfrm>
            </p:spPr>
            <p:txBody>
              <a:bodyPr>
                <a:normAutofit/>
              </a:bodyPr>
              <a:lstStyle/>
              <a:p>
                <a:r>
                  <a:rPr lang="en-US" dirty="0" smtClean="0"/>
                  <a:t>In </a:t>
                </a:r>
                <a:r>
                  <a:rPr lang="en-US" dirty="0"/>
                  <a:t>practice, the iterations are stopped when </a:t>
                </a:r>
                <a:r>
                  <a:rPr lang="en-US" dirty="0" smtClean="0"/>
                  <a:t>the changes in </a:t>
                </a:r>
                <a14:m>
                  <m:oMath xmlns:m="http://schemas.openxmlformats.org/officeDocument/2006/math">
                    <m:sSup>
                      <m:sSupPr>
                        <m:ctrlPr>
                          <a:rPr lang="en-US" i="1">
                            <a:latin typeface="Cambria Math"/>
                          </a:rPr>
                        </m:ctrlPr>
                      </m:sSupPr>
                      <m:e>
                        <m:r>
                          <a:rPr lang="en-US" b="1" i="0">
                            <a:latin typeface="Cambria Math"/>
                          </a:rPr>
                          <m:t>𝐱</m:t>
                        </m:r>
                      </m:e>
                      <m:sup>
                        <m:r>
                          <a:rPr lang="en-US" i="1">
                            <a:latin typeface="Cambria Math"/>
                          </a:rPr>
                          <m:t>𝑣</m:t>
                        </m:r>
                      </m:sup>
                    </m:sSup>
                  </m:oMath>
                </a14:m>
                <a:r>
                  <a:rPr lang="en-US" b="1" dirty="0">
                    <a:solidFill>
                      <a:srgbClr val="FF0000"/>
                    </a:solidFill>
                  </a:rPr>
                  <a:t> </a:t>
                </a:r>
                <a:r>
                  <a:rPr lang="en-US" dirty="0" smtClean="0"/>
                  <a:t>become </a:t>
                </a:r>
                <a:r>
                  <a:rPr lang="en-US" dirty="0"/>
                  <a:t>very </a:t>
                </a:r>
                <a:r>
                  <a:rPr lang="en-US" dirty="0" smtClean="0"/>
                  <a:t>small. </a:t>
                </a:r>
                <a:r>
                  <a:rPr lang="en-US" sz="2400" dirty="0" smtClean="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r>
                            <a:rPr lang="en-US" sz="2000" i="1">
                              <a:latin typeface="Cambria Math"/>
                              <a:ea typeface="Cambria Math"/>
                            </a:rPr>
                            <m:t>∆</m:t>
                          </m:r>
                          <m:sSup>
                            <m:sSupPr>
                              <m:ctrlPr>
                                <a:rPr lang="en-US" sz="2000" i="1">
                                  <a:latin typeface="Cambria Math"/>
                                  <a:ea typeface="Cambria Math"/>
                                </a:rPr>
                              </m:ctrlPr>
                            </m:sSupPr>
                            <m:e>
                              <m:r>
                                <a:rPr lang="en-US" sz="2000" b="1" i="1">
                                  <a:latin typeface="Cambria Math"/>
                                  <a:ea typeface="Cambria Math"/>
                                </a:rPr>
                                <m:t>𝐱</m:t>
                              </m:r>
                            </m:e>
                            <m:sup>
                              <m:r>
                                <a:rPr lang="en-US" sz="2000" i="1">
                                  <a:latin typeface="Cambria Math"/>
                                  <a:ea typeface="Cambria Math"/>
                                </a:rPr>
                                <m:t>𝑣</m:t>
                              </m:r>
                            </m:sup>
                          </m:sSup>
                        </m:e>
                      </m:d>
                      <m:r>
                        <a:rPr lang="en-US" sz="2000" i="1" smtClean="0">
                          <a:latin typeface="Cambria Math"/>
                          <a:ea typeface="Cambria Math"/>
                        </a:rPr>
                        <m:t>≤</m:t>
                      </m:r>
                      <m:r>
                        <a:rPr lang="el-GR" sz="2000" i="1" smtClean="0">
                          <a:latin typeface="Cambria Math"/>
                          <a:ea typeface="Cambria Math"/>
                        </a:rPr>
                        <m:t>𝜀</m:t>
                      </m:r>
                    </m:oMath>
                  </m:oMathPara>
                </a14:m>
                <a:endParaRPr lang="en-US" sz="2000" i="1" dirty="0" smtClean="0">
                  <a:latin typeface="Cambria Math"/>
                  <a:ea typeface="Cambria Math"/>
                </a:endParaRPr>
              </a:p>
              <a:p>
                <a:pPr marL="0" indent="0">
                  <a:buNone/>
                </a:pPr>
                <a:r>
                  <a:rPr lang="en-US" dirty="0" smtClean="0">
                    <a:ea typeface="Cambria Math"/>
                  </a:rPr>
                  <a:t>	T</a:t>
                </a:r>
                <a14:m>
                  <m:oMath xmlns:m="http://schemas.openxmlformats.org/officeDocument/2006/math">
                    <m:r>
                      <m:rPr>
                        <m:sty m:val="p"/>
                      </m:rPr>
                      <a:rPr lang="en-US" b="0" i="0" smtClean="0">
                        <a:latin typeface="Cambria Math"/>
                        <a:ea typeface="Cambria Math"/>
                      </a:rPr>
                      <m:t>ypically</m:t>
                    </m:r>
                    <m:r>
                      <a:rPr lang="en-US" b="0" i="0" smtClean="0">
                        <a:latin typeface="Cambria Math"/>
                        <a:ea typeface="Cambria Math"/>
                      </a:rPr>
                      <m:t> </m:t>
                    </m:r>
                    <m:r>
                      <a:rPr lang="en-US" i="1" smtClean="0">
                        <a:latin typeface="Cambria Math"/>
                        <a:ea typeface="Cambria Math"/>
                      </a:rPr>
                      <m:t>𝜀</m:t>
                    </m:r>
                  </m:oMath>
                </a14:m>
                <a:r>
                  <a:rPr lang="en-US" dirty="0" smtClean="0"/>
                  <a:t> is the </a:t>
                </a:r>
                <a:r>
                  <a:rPr lang="en-US" i="1" dirty="0" smtClean="0"/>
                  <a:t>Euclidean norm</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60437"/>
                <a:ext cx="8915400" cy="1706563"/>
              </a:xfrm>
              <a:blipFill rotWithShape="1">
                <a:blip r:embed="rId2"/>
                <a:stretch>
                  <a:fillRect l="-958"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28600" y="3124200"/>
                <a:ext cx="89154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Thus, Gauss </a:t>
                </a:r>
                <a:r>
                  <a:rPr lang="en-US" dirty="0"/>
                  <a:t>iteration, </a:t>
                </a:r>
                <a:r>
                  <a:rPr lang="en-US" i="1" dirty="0"/>
                  <a:t>v</a:t>
                </a:r>
                <a:r>
                  <a:rPr lang="en-US" dirty="0"/>
                  <a:t> = 0,1,2</a:t>
                </a:r>
                <a:r>
                  <a:rPr lang="en-US" dirty="0" smtClean="0"/>
                  <a:t>,…..:</a:t>
                </a:r>
              </a:p>
              <a:p>
                <a:endParaRPr lang="en-US"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600" y="3124200"/>
                <a:ext cx="8915400" cy="3124200"/>
              </a:xfrm>
              <a:prstGeom prst="rect">
                <a:avLst/>
              </a:prstGeom>
              <a:blipFill rotWithShape="1">
                <a:blip r:embed="rId3"/>
                <a:stretch>
                  <a:fillRect l="-958" t="-1563"/>
                </a:stretch>
              </a:blipFill>
            </p:spPr>
            <p:txBody>
              <a:bodyPr/>
              <a:lstStyle/>
              <a:p>
                <a:r>
                  <a:rPr lang="en-US">
                    <a:noFill/>
                  </a:rPr>
                  <a:t> </a:t>
                </a:r>
              </a:p>
            </p:txBody>
          </p:sp>
        </mc:Fallback>
      </mc:AlternateContent>
      <p:sp>
        <p:nvSpPr>
          <p:cNvPr id="5" name="TextBox 4"/>
          <p:cNvSpPr txBox="1"/>
          <p:nvPr/>
        </p:nvSpPr>
        <p:spPr>
          <a:xfrm>
            <a:off x="8305800" y="46482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66160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b="1" u="sng" dirty="0"/>
              <a:t>Gauss-Seidel Iterative </a:t>
            </a:r>
            <a:r>
              <a:rPr lang="en-US" sz="2400" b="1" u="sng" dirty="0" smtClean="0"/>
              <a:t>Technique</a:t>
            </a:r>
            <a:endParaRPr lang="en-US" sz="2400" dirty="0">
              <a:solidFill>
                <a:srgbClr val="FF0000"/>
              </a:solidFill>
            </a:endParaRPr>
          </a:p>
          <a:p>
            <a:pPr lvl="1"/>
            <a:r>
              <a:rPr lang="en-US" sz="2400" dirty="0"/>
              <a:t>Newton 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8863341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884237"/>
                <a:ext cx="8763000" cy="5973763"/>
              </a:xfrm>
            </p:spPr>
            <p:txBody>
              <a:bodyPr>
                <a:normAutofit/>
              </a:bodyPr>
              <a:lstStyle/>
              <a:p>
                <a:endParaRPr lang="en-US" dirty="0" smtClean="0"/>
              </a:p>
              <a:p>
                <a:r>
                  <a:rPr lang="en-US" dirty="0" smtClean="0"/>
                  <a:t>Recall: Gauss iteration, </a:t>
                </a:r>
                <a:r>
                  <a:rPr lang="en-US" i="1" dirty="0" smtClean="0"/>
                  <a:t>v</a:t>
                </a:r>
                <a:r>
                  <a:rPr lang="en-US" dirty="0" smtClean="0"/>
                  <a:t> = 0,1,2,…..:</a:t>
                </a:r>
              </a:p>
              <a:p>
                <a:endParaRPr lang="en-US" dirty="0" smtClean="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r>
                  <a:rPr lang="en-US" sz="2000" dirty="0">
                    <a:ea typeface="Cambria Math"/>
                  </a:rPr>
                  <a:t>			    </a:t>
                </a:r>
                <a14:m>
                  <m:oMath xmlns:m="http://schemas.openxmlformats.org/officeDocument/2006/math">
                    <m:r>
                      <a:rPr lang="en-US" sz="2000" i="1">
                        <a:latin typeface="Cambria Math"/>
                        <a:ea typeface="Cambria Math"/>
                      </a:rPr>
                      <m:t>⋮</m:t>
                    </m:r>
                  </m:oMath>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a:p>
                <a:pPr marL="400050"/>
                <a:r>
                  <a:rPr lang="en-US" dirty="0" smtClean="0"/>
                  <a:t>When</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2</m:t>
                        </m:r>
                      </m:sub>
                      <m:sup>
                        <m:r>
                          <a:rPr lang="en-US" i="1">
                            <a:latin typeface="Cambria Math"/>
                          </a:rPr>
                          <m:t>𝑣</m:t>
                        </m:r>
                        <m:r>
                          <a:rPr lang="en-US" i="1">
                            <a:latin typeface="Cambria Math"/>
                          </a:rPr>
                          <m:t>+1</m:t>
                        </m:r>
                      </m:sup>
                    </m:sSubSup>
                  </m:oMath>
                </a14:m>
                <a:r>
                  <a:rPr lang="en-US" b="1" dirty="0" smtClean="0">
                    <a:solidFill>
                      <a:srgbClr val="FF0000"/>
                    </a:solidFill>
                  </a:rPr>
                  <a:t> </a:t>
                </a:r>
                <a:r>
                  <a:rPr lang="en-US" dirty="0"/>
                  <a:t>is being solved,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smtClean="0"/>
                  <a:t> </a:t>
                </a:r>
                <a:r>
                  <a:rPr lang="en-US" dirty="0"/>
                  <a:t>would be </a:t>
                </a:r>
                <a:r>
                  <a:rPr lang="en-US" dirty="0" smtClean="0"/>
                  <a:t>known. Since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is </a:t>
                </a:r>
                <a:r>
                  <a:rPr lang="en-US" dirty="0" smtClean="0"/>
                  <a:t>a better estimate than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sup>
                    </m:sSubSup>
                  </m:oMath>
                </a14:m>
                <a:r>
                  <a:rPr lang="en-US" dirty="0" smtClean="0"/>
                  <a:t>, the </a:t>
                </a:r>
                <a:r>
                  <a:rPr lang="en-US" dirty="0"/>
                  <a:t>updated </a:t>
                </a:r>
                <a:r>
                  <a:rPr lang="en-US" dirty="0" smtClean="0"/>
                  <a:t>value</a:t>
                </a:r>
                <a:r>
                  <a:rPr lang="en-US" dirty="0"/>
                  <a:t> </a:t>
                </a:r>
                <a:r>
                  <a:rPr lang="en-US" dirty="0" smtClean="0"/>
                  <a:t>is used.</a:t>
                </a:r>
              </a:p>
              <a:p>
                <a:pPr marL="400050"/>
                <a:endParaRPr lang="en-US" dirty="0"/>
              </a:p>
              <a:p>
                <a:pPr marL="400050"/>
                <a:r>
                  <a:rPr lang="en-US" dirty="0" smtClean="0"/>
                  <a:t>Similarly, when solving for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3</m:t>
                        </m:r>
                      </m:sub>
                      <m:sup>
                        <m:r>
                          <a:rPr lang="en-US" i="1">
                            <a:latin typeface="Cambria Math"/>
                          </a:rPr>
                          <m:t>𝑣</m:t>
                        </m:r>
                        <m:r>
                          <a:rPr lang="en-US" i="1">
                            <a:latin typeface="Cambria Math"/>
                          </a:rPr>
                          <m:t>+1</m:t>
                        </m:r>
                      </m:sup>
                    </m:sSubSup>
                  </m:oMath>
                </a14:m>
                <a:r>
                  <a:rPr lang="en-US" b="1" dirty="0" smtClean="0"/>
                  <a:t>, </a:t>
                </a:r>
                <a:r>
                  <a:rPr lang="en-US" dirty="0" smtClean="0"/>
                  <a:t>then</a:t>
                </a:r>
                <a:r>
                  <a:rPr lang="en-US"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and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2</m:t>
                        </m:r>
                      </m:sub>
                      <m:sup>
                        <m:r>
                          <a:rPr lang="en-US" i="1">
                            <a:latin typeface="Cambria Math"/>
                          </a:rPr>
                          <m:t>𝑣</m:t>
                        </m:r>
                        <m:r>
                          <a:rPr lang="en-US" i="1">
                            <a:latin typeface="Cambria Math"/>
                          </a:rPr>
                          <m:t>+1</m:t>
                        </m:r>
                      </m:sup>
                    </m:sSubSup>
                  </m:oMath>
                </a14:m>
                <a:r>
                  <a:rPr lang="en-US" dirty="0"/>
                  <a:t>can be used. This modification is </a:t>
                </a:r>
                <a:r>
                  <a:rPr lang="en-US" dirty="0" smtClean="0"/>
                  <a:t>called the </a:t>
                </a:r>
                <a:r>
                  <a:rPr lang="en-US" i="1" dirty="0" smtClean="0"/>
                  <a:t>Gauss-Seidel iteration</a:t>
                </a:r>
                <a:r>
                  <a:rPr lang="en-US" dirty="0" smtClean="0"/>
                  <a:t>.</a:t>
                </a:r>
              </a:p>
              <a:p>
                <a:pPr marL="400050"/>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884237"/>
                <a:ext cx="8763000" cy="5973763"/>
              </a:xfrm>
              <a:blipFill rotWithShape="1">
                <a:blip r:embed="rId2"/>
                <a:stretch>
                  <a:fillRect l="-974" r="-1461"/>
                </a:stretch>
              </a:blipFill>
            </p:spPr>
            <p:txBody>
              <a:bodyPr/>
              <a:lstStyle/>
              <a:p>
                <a:r>
                  <a:rPr lang="en-US">
                    <a:noFill/>
                  </a:rPr>
                  <a:t> </a:t>
                </a:r>
              </a:p>
            </p:txBody>
          </p:sp>
        </mc:Fallback>
      </mc:AlternateContent>
      <p:sp>
        <p:nvSpPr>
          <p:cNvPr id="4" name="TextBox 3"/>
          <p:cNvSpPr txBox="1"/>
          <p:nvPr/>
        </p:nvSpPr>
        <p:spPr>
          <a:xfrm>
            <a:off x="8077200" y="25146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34076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71600"/>
            <a:ext cx="8839200" cy="830997"/>
          </a:xfrm>
          <a:prstGeom prst="rect">
            <a:avLst/>
          </a:prstGeom>
        </p:spPr>
        <p:txBody>
          <a:bodyPr wrap="square">
            <a:spAutoFit/>
          </a:bodyPr>
          <a:lstStyle/>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Gauss-Seidel </a:t>
            </a:r>
            <a:r>
              <a:rPr lang="en-US" sz="2400" dirty="0">
                <a:latin typeface="Times New Roman" pitchFamily="18" charset="0"/>
                <a:cs typeface="Times New Roman" pitchFamily="18" charset="0"/>
              </a:rPr>
              <a:t>iteration, </a:t>
            </a:r>
            <a:r>
              <a:rPr lang="en-US" sz="2400" i="1" dirty="0">
                <a:latin typeface="Times New Roman" pitchFamily="18" charset="0"/>
                <a:cs typeface="Times New Roman" pitchFamily="18" charset="0"/>
              </a:rPr>
              <a:t>v</a:t>
            </a:r>
            <a:r>
              <a:rPr lang="en-US" sz="2400" dirty="0">
                <a:latin typeface="Times New Roman" pitchFamily="18" charset="0"/>
                <a:cs typeface="Times New Roman" pitchFamily="18" charset="0"/>
              </a:rPr>
              <a:t> = 0,1,2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0" y="2600765"/>
                <a:ext cx="9144000" cy="2325188"/>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Sup>
                      <m:sSubSupPr>
                        <m:ctrlPr>
                          <a:rPr lang="en-US" sz="2000" i="1" smtClean="0">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3</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a:p>
                <a:pPr algn="just">
                  <a:spcAft>
                    <a:spcPts val="1200"/>
                  </a:spcAft>
                </a:pPr>
                <a:r>
                  <a:rPr lang="en-US" sz="2000" dirty="0" smtClean="0"/>
                  <a:t> 			  </a:t>
                </a:r>
                <a14:m>
                  <m:oMath xmlns:m="http://schemas.openxmlformats.org/officeDocument/2006/math">
                    <m:r>
                      <a:rPr lang="en-US" sz="2000" i="1">
                        <a:latin typeface="Cambria Math"/>
                      </a:rPr>
                      <m:t>⋮</m:t>
                    </m:r>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2600765"/>
                <a:ext cx="9144000" cy="2325188"/>
              </a:xfrm>
              <a:prstGeom prst="rect">
                <a:avLst/>
              </a:prstGeom>
              <a:blipFill rotWithShape="1">
                <a:blip r:embed="rId2"/>
                <a:stretch>
                  <a:fillRect b="-1837"/>
                </a:stretch>
              </a:blipFill>
            </p:spPr>
            <p:txBody>
              <a:bodyPr/>
              <a:lstStyle/>
              <a:p>
                <a:r>
                  <a:rPr lang="en-US">
                    <a:noFill/>
                  </a:rPr>
                  <a:t> </a:t>
                </a:r>
              </a:p>
            </p:txBody>
          </p:sp>
        </mc:Fallback>
      </mc:AlternateContent>
      <p:sp>
        <p:nvSpPr>
          <p:cNvPr id="7" name="TextBox 6"/>
          <p:cNvSpPr txBox="1"/>
          <p:nvPr/>
        </p:nvSpPr>
        <p:spPr>
          <a:xfrm>
            <a:off x="8077200" y="3200400"/>
            <a:ext cx="1295400" cy="70788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950116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b="1" u="sng" dirty="0" smtClean="0"/>
              <a:t>Newton </a:t>
            </a:r>
            <a:r>
              <a:rPr lang="en-US" sz="2400" b="1" u="sng"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839319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3200" dirty="0" smtClean="0">
                <a:latin typeface="Times New Roman" pitchFamily="18" charset="0"/>
                <a:cs typeface="Times New Roman" pitchFamily="18" charset="0"/>
              </a:rPr>
              <a:t>Newton Raphson Method</a:t>
            </a:r>
            <a:endParaRPr lang="en-US" sz="3200" kern="1200" dirty="0">
              <a:solidFill>
                <a:schemeClr val="tx1"/>
              </a:solidFill>
              <a:latin typeface="Times New Roman" pitchFamily="18" charset="0"/>
              <a:ea typeface="+mj-ea"/>
              <a:cs typeface="Times New Roman" pitchFamily="18" charset="0"/>
            </a:endParaRPr>
          </a:p>
        </p:txBody>
      </p:sp>
      <p:sp>
        <p:nvSpPr>
          <p:cNvPr id="3" name="Content Placeholder 2"/>
          <p:cNvSpPr>
            <a:spLocks noGrp="1"/>
          </p:cNvSpPr>
          <p:nvPr>
            <p:ph idx="1"/>
          </p:nvPr>
        </p:nvSpPr>
        <p:spPr/>
        <p:txBody>
          <a:bodyPr>
            <a:normAutofit lnSpcReduction="10000"/>
          </a:bodyPr>
          <a:lstStyle/>
          <a:p>
            <a:pPr marL="400050">
              <a:spcAft>
                <a:spcPts val="1800"/>
              </a:spcAft>
            </a:pPr>
            <a:r>
              <a:rPr lang="en-US" sz="2000" dirty="0" smtClean="0"/>
              <a:t>Newton-</a:t>
            </a:r>
            <a:r>
              <a:rPr lang="en-US" sz="2000" dirty="0" err="1" smtClean="0"/>
              <a:t>Raphson</a:t>
            </a:r>
            <a:r>
              <a:rPr lang="en-US" sz="2000" dirty="0" smtClean="0"/>
              <a:t> </a:t>
            </a:r>
            <a:r>
              <a:rPr lang="en-US" sz="2000" dirty="0"/>
              <a:t>Methods were originally developed for use on transmission level analysis</a:t>
            </a:r>
            <a:r>
              <a:rPr lang="en-US" sz="2000" dirty="0" smtClean="0"/>
              <a:t>.</a:t>
            </a:r>
          </a:p>
          <a:p>
            <a:pPr>
              <a:spcAft>
                <a:spcPts val="1800"/>
              </a:spcAft>
            </a:pPr>
            <a:r>
              <a:rPr lang="en-US" sz="2000" dirty="0" smtClean="0"/>
              <a:t>They </a:t>
            </a:r>
            <a:r>
              <a:rPr lang="en-US" sz="2000" dirty="0"/>
              <a:t>are based on the power injections at each node, both real and reactive</a:t>
            </a:r>
            <a:r>
              <a:rPr lang="en-US" sz="2000" dirty="0" smtClean="0"/>
              <a:t>.</a:t>
            </a:r>
          </a:p>
          <a:p>
            <a:pPr>
              <a:spcAft>
                <a:spcPts val="1800"/>
              </a:spcAft>
            </a:pPr>
            <a:r>
              <a:rPr lang="en-US" sz="2000" dirty="0" smtClean="0"/>
              <a:t>These </a:t>
            </a:r>
            <a:r>
              <a:rPr lang="en-US" sz="2000" dirty="0"/>
              <a:t>power injections are then used to update the voltage and voltage angle</a:t>
            </a:r>
            <a:r>
              <a:rPr lang="en-US" sz="2000" dirty="0" smtClean="0"/>
              <a:t>.</a:t>
            </a:r>
            <a:r>
              <a:rPr lang="en-US" sz="2000" dirty="0">
                <a:solidFill>
                  <a:srgbClr val="000000"/>
                </a:solidFill>
              </a:rPr>
              <a:t> </a:t>
            </a:r>
            <a:endParaRPr lang="en-US" sz="2000" dirty="0" smtClean="0">
              <a:solidFill>
                <a:srgbClr val="000000"/>
              </a:solidFill>
            </a:endParaRPr>
          </a:p>
          <a:p>
            <a:pPr>
              <a:spcAft>
                <a:spcPts val="1800"/>
              </a:spcAft>
            </a:pPr>
            <a:r>
              <a:rPr lang="en-US" sz="2000" dirty="0" smtClean="0">
                <a:solidFill>
                  <a:srgbClr val="000000"/>
                </a:solidFill>
              </a:rPr>
              <a:t>The </a:t>
            </a:r>
            <a:r>
              <a:rPr lang="en-US" sz="2000" dirty="0">
                <a:solidFill>
                  <a:srgbClr val="000000"/>
                </a:solidFill>
              </a:rPr>
              <a:t>NR method is a powerful method of solving a system of non-linear algebraic </a:t>
            </a:r>
            <a:r>
              <a:rPr lang="en-US" sz="2000" dirty="0" smtClean="0">
                <a:solidFill>
                  <a:srgbClr val="000000"/>
                </a:solidFill>
              </a:rPr>
              <a:t>equations</a:t>
            </a:r>
            <a:r>
              <a:rPr lang="en-US" sz="2000" dirty="0">
                <a:solidFill>
                  <a:srgbClr val="000000"/>
                </a:solidFill>
              </a:rPr>
              <a:t>,</a:t>
            </a:r>
            <a:r>
              <a:rPr lang="en-US" sz="2000" dirty="0" smtClean="0"/>
              <a:t> requiring </a:t>
            </a:r>
            <a:r>
              <a:rPr lang="en-US" sz="2000" dirty="0"/>
              <a:t>the </a:t>
            </a:r>
            <a:r>
              <a:rPr lang="en-US" sz="2000" dirty="0" smtClean="0"/>
              <a:t>calculation </a:t>
            </a:r>
            <a:r>
              <a:rPr lang="en-US" sz="2000" dirty="0"/>
              <a:t>and inversion of a Jacobian matrix, which is computationally intensive</a:t>
            </a:r>
            <a:r>
              <a:rPr lang="en-US" sz="2000" dirty="0" smtClean="0"/>
              <a:t>.</a:t>
            </a:r>
          </a:p>
          <a:p>
            <a:pPr fontAlgn="base">
              <a:spcBef>
                <a:spcPct val="0"/>
              </a:spcBef>
              <a:spcAft>
                <a:spcPct val="0"/>
              </a:spcAft>
            </a:pPr>
            <a:r>
              <a:rPr lang="en-US" sz="2000" dirty="0">
                <a:solidFill>
                  <a:srgbClr val="000000"/>
                </a:solidFill>
              </a:rPr>
              <a:t>It </a:t>
            </a:r>
            <a:r>
              <a:rPr lang="en-US" sz="2000" dirty="0" smtClean="0">
                <a:solidFill>
                  <a:srgbClr val="000000"/>
                </a:solidFill>
              </a:rPr>
              <a:t>solves in a relatively few number of iterations.</a:t>
            </a:r>
            <a:endParaRPr lang="en-US" sz="2000" dirty="0">
              <a:solidFill>
                <a:srgbClr val="000000"/>
              </a:solidFill>
            </a:endParaRP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It is the most widely used method for solving power flow problem.</a:t>
            </a:r>
          </a:p>
          <a:p>
            <a:pPr marL="0" indent="0">
              <a:spcAft>
                <a:spcPts val="1800"/>
              </a:spcAft>
              <a:buNone/>
            </a:pPr>
            <a:endParaRPr lang="en-US" sz="2000" dirty="0"/>
          </a:p>
          <a:p>
            <a:pPr>
              <a:spcAft>
                <a:spcPts val="1800"/>
              </a:spcAft>
            </a:pP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229951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0" name="Text Box 6"/>
              <p:cNvSpPr txBox="1">
                <a:spLocks noChangeArrowheads="1"/>
              </p:cNvSpPr>
              <p:nvPr/>
            </p:nvSpPr>
            <p:spPr bwMode="auto">
              <a:xfrm>
                <a:off x="228600" y="1416333"/>
                <a:ext cx="8915400" cy="49082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Consider a set of </a:t>
                </a:r>
                <a14:m>
                  <m:oMath xmlns:m="http://schemas.openxmlformats.org/officeDocument/2006/math">
                    <m:r>
                      <a:rPr lang="en-US" sz="2400" i="1" dirty="0" smtClean="0">
                        <a:solidFill>
                          <a:srgbClr val="000000"/>
                        </a:solidFill>
                        <a:latin typeface="Cambria Math"/>
                        <a:cs typeface="Times New Roman" pitchFamily="18" charset="0"/>
                      </a:rPr>
                      <m:t>𝑛</m:t>
                    </m:r>
                  </m:oMath>
                </a14:m>
                <a:r>
                  <a:rPr lang="en-US" sz="2400" dirty="0" smtClean="0">
                    <a:solidFill>
                      <a:srgbClr val="000000"/>
                    </a:solidFill>
                    <a:latin typeface="Times New Roman" pitchFamily="18" charset="0"/>
                    <a:cs typeface="Times New Roman" pitchFamily="18" charset="0"/>
                  </a:rPr>
                  <a:t> non-linear algebraic equations: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400" dirty="0" smtClean="0">
                    <a:solidFill>
                      <a:srgbClr val="000000"/>
                    </a:solidFill>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
                          <m:sSubPr>
                            <m:ctrlPr>
                              <a:rPr lang="en-US" sz="2000" i="1">
                                <a:latin typeface="Cambria Math"/>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(35)</a:t>
                </a:r>
                <a:endParaRPr lang="en-US" sz="2000" dirty="0">
                  <a:latin typeface="Times New Roman" pitchFamily="18" charset="0"/>
                  <a:cs typeface="Times New Roman" pitchFamily="18" charset="0"/>
                </a:endParaRPr>
              </a:p>
              <a:p>
                <a:pPr fontAlgn="base">
                  <a:spcBef>
                    <a:spcPct val="0"/>
                  </a:spcBef>
                  <a:spcAft>
                    <a:spcPct val="0"/>
                  </a:spcAft>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Assume initial values of unknowns as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 </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Let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𝑛</m:t>
                        </m:r>
                      </m:sub>
                      <m:sup>
                        <m:r>
                          <a:rPr lang="en-US" sz="2400" i="1">
                            <a:latin typeface="Cambria Math"/>
                          </a:rPr>
                          <m:t>0</m:t>
                        </m:r>
                      </m:sup>
                    </m:sSubSup>
                    <m:r>
                      <a:rPr lang="en-US" sz="2400" b="0" i="0" smtClean="0">
                        <a:latin typeface="Cambria Math"/>
                      </a:rPr>
                      <m:t> </m:t>
                    </m:r>
                  </m:oMath>
                </a14:m>
                <a:r>
                  <a:rPr lang="en-US" sz="2400" dirty="0" smtClean="0">
                    <a:solidFill>
                      <a:srgbClr val="000000"/>
                    </a:solidFill>
                    <a:latin typeface="Times New Roman" pitchFamily="18" charset="0"/>
                    <a:cs typeface="Times New Roman" pitchFamily="18" charset="0"/>
                  </a:rPr>
                  <a:t>be the corrections, which upon being added to the initial guess, give the actual solution.</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Therefore:</a:t>
                </a:r>
              </a:p>
              <a:p>
                <a:pPr algn="just" fontAlgn="base">
                  <a:spcBef>
                    <a:spcPct val="0"/>
                  </a:spcBef>
                  <a:spcAft>
                    <a:spcPct val="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mc:Choice>
        <mc:Fallback xmlns="">
          <p:sp>
            <p:nvSpPr>
              <p:cNvPr id="26630" name="Text Box 6"/>
              <p:cNvSpPr txBox="1">
                <a:spLocks noRot="1" noChangeAspect="1" noMove="1" noResize="1" noEditPoints="1" noAdjustHandles="1" noChangeArrowheads="1" noChangeShapeType="1" noTextEdit="1"/>
              </p:cNvSpPr>
              <p:nvPr/>
            </p:nvSpPr>
            <p:spPr bwMode="auto">
              <a:xfrm>
                <a:off x="228600" y="1416333"/>
                <a:ext cx="8915400" cy="4908267"/>
              </a:xfrm>
              <a:prstGeom prst="rect">
                <a:avLst/>
              </a:prstGeom>
              <a:blipFill rotWithShape="1">
                <a:blip r:embed="rId2"/>
                <a:stretch>
                  <a:fillRect l="-958" t="-9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197133"/>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smtClean="0">
                <a:solidFill>
                  <a:schemeClr val="tx1"/>
                </a:solidFill>
                <a:latin typeface="Times New Roman" pitchFamily="18" charset="0"/>
                <a:cs typeface="Times New Roman" pitchFamily="18" charset="0"/>
              </a:rPr>
              <a:t>Newton Raphson General Form</a:t>
            </a:r>
            <a:endParaRPr lang="en-US" sz="3200" dirty="0">
              <a:solidFill>
                <a:schemeClr val="tx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553200"/>
            <a:ext cx="2133600" cy="30480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37</a:t>
            </a:fld>
            <a:endParaRPr lang="en-US"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93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3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3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302603"/>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Expanding these equations in Taylor series around the initial guess</a:t>
            </a: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gives:</a:t>
            </a:r>
          </a:p>
        </p:txBody>
      </p:sp>
      <mc:AlternateContent xmlns:mc="http://schemas.openxmlformats.org/markup-compatibility/2006" xmlns:a14="http://schemas.microsoft.com/office/drawing/2010/main">
        <mc:Choice Requires="a14">
          <p:sp>
            <p:nvSpPr>
              <p:cNvPr id="35846" name="Text Box 6"/>
              <p:cNvSpPr txBox="1">
                <a:spLocks noChangeArrowheads="1"/>
              </p:cNvSpPr>
              <p:nvPr/>
            </p:nvSpPr>
            <p:spPr bwMode="auto">
              <a:xfrm>
                <a:off x="152400" y="4536664"/>
                <a:ext cx="8991599" cy="1131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	where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i="1">
                                        <a:latin typeface="Cambria Math"/>
                                      </a:rPr>
                                      <m:t>1</m:t>
                                    </m:r>
                                  </m:sub>
                                </m:sSub>
                              </m:den>
                            </m:f>
                          </m:e>
                        </m:d>
                      </m:e>
                      <m:sup>
                        <m:r>
                          <a:rPr lang="en-US" sz="2400" i="1">
                            <a:latin typeface="Cambria Math"/>
                          </a:rPr>
                          <m:t>0</m:t>
                        </m:r>
                      </m:sup>
                    </m:sSup>
                  </m:oMath>
                </a14:m>
                <a:r>
                  <a:rPr lang="en-US" sz="2400" dirty="0" smtClean="0">
                    <a:solidFill>
                      <a:srgbClr val="000000"/>
                    </a:solidFill>
                    <a:latin typeface="Times New Roman" pitchFamily="18" charset="0"/>
                  </a:rPr>
                  <a:t>,</a:t>
                </a:r>
                <a:r>
                  <a:rPr lang="en-US" sz="2400" dirty="0"/>
                  <a:t>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2</m:t>
                                    </m:r>
                                  </m:sub>
                                </m:sSub>
                              </m:den>
                            </m:f>
                          </m:e>
                        </m:d>
                      </m:e>
                      <m:sup>
                        <m:r>
                          <a:rPr lang="en-US" sz="2400" i="1">
                            <a:latin typeface="Cambria Math"/>
                          </a:rPr>
                          <m:t>0</m:t>
                        </m:r>
                      </m:sup>
                    </m:sSup>
                    <m:r>
                      <a:rPr lang="en-US" sz="2400" b="0" i="0" smtClean="0">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𝑛</m:t>
                                    </m:r>
                                  </m:sub>
                                </m:sSub>
                              </m:den>
                            </m:f>
                          </m:e>
                        </m:d>
                      </m:e>
                      <m:sup>
                        <m:r>
                          <a:rPr lang="en-US" sz="2400" i="1">
                            <a:latin typeface="Cambria Math"/>
                          </a:rPr>
                          <m:t>0</m:t>
                        </m:r>
                      </m:sup>
                    </m:sSup>
                  </m:oMath>
                </a14:m>
                <a:r>
                  <a:rPr lang="en-US" sz="2400" dirty="0" smtClean="0">
                    <a:solidFill>
                      <a:srgbClr val="000000"/>
                    </a:solidFill>
                    <a:latin typeface="Times New Roman" pitchFamily="18" charset="0"/>
                  </a:rPr>
                  <a:t>are the derivatives of </a:t>
                </a:r>
                <a:r>
                  <a:rPr lang="en-US" sz="2400" i="1" dirty="0" smtClean="0">
                    <a:solidFill>
                      <a:srgbClr val="000000"/>
                    </a:solidFill>
                    <a:latin typeface="Times New Roman" pitchFamily="18" charset="0"/>
                  </a:rPr>
                  <a:t>f</a:t>
                </a:r>
                <a:r>
                  <a:rPr lang="en-US" sz="2400" i="1" baseline="-25000" dirty="0" smtClean="0">
                    <a:solidFill>
                      <a:srgbClr val="000000"/>
                    </a:solidFill>
                    <a:latin typeface="Times New Roman" pitchFamily="18" charset="0"/>
                  </a:rPr>
                  <a:t>i </a:t>
                </a:r>
                <a:r>
                  <a:rPr lang="en-US" sz="2400" baseline="-25000" dirty="0" smtClean="0">
                    <a:solidFill>
                      <a:srgbClr val="000000"/>
                    </a:solidFill>
                    <a:latin typeface="Times New Roman" pitchFamily="18" charset="0"/>
                  </a:rPr>
                  <a:t> </a:t>
                </a:r>
                <a:r>
                  <a:rPr lang="en-US" sz="2400" dirty="0" smtClean="0">
                    <a:solidFill>
                      <a:srgbClr val="000000"/>
                    </a:solidFill>
                    <a:latin typeface="Times New Roman" pitchFamily="18" charset="0"/>
                  </a:rPr>
                  <a:t>with respect to </a:t>
                </a:r>
                <a:r>
                  <a:rPr lang="en-US" sz="2400" i="1" dirty="0" smtClean="0">
                    <a:solidFill>
                      <a:srgbClr val="000000"/>
                    </a:solidFill>
                    <a:latin typeface="Times New Roman" pitchFamily="18" charset="0"/>
                  </a:rPr>
                  <a:t>x</a:t>
                </a:r>
                <a:r>
                  <a:rPr lang="en-US" sz="2400" i="1" baseline="-25000" dirty="0" smtClean="0">
                    <a:solidFill>
                      <a:srgbClr val="000000"/>
                    </a:solidFill>
                    <a:latin typeface="Times New Roman" pitchFamily="18" charset="0"/>
                  </a:rPr>
                  <a:t>1</a:t>
                </a:r>
                <a:r>
                  <a:rPr lang="en-US" sz="2400" i="1" dirty="0" smtClean="0">
                    <a:solidFill>
                      <a:srgbClr val="000000"/>
                    </a:solidFill>
                    <a:latin typeface="Times New Roman" pitchFamily="18" charset="0"/>
                  </a:rPr>
                  <a:t>, x</a:t>
                </a:r>
                <a:r>
                  <a:rPr lang="en-US" sz="2400" i="1" baseline="-25000" dirty="0" smtClean="0">
                    <a:solidFill>
                      <a:srgbClr val="000000"/>
                    </a:solidFill>
                    <a:latin typeface="Times New Roman" pitchFamily="18" charset="0"/>
                  </a:rPr>
                  <a:t>2</a:t>
                </a:r>
                <a:r>
                  <a:rPr lang="en-US" sz="2400" i="1" dirty="0" smtClean="0">
                    <a:solidFill>
                      <a:srgbClr val="000000"/>
                    </a:solidFill>
                    <a:latin typeface="Times New Roman" pitchFamily="18" charset="0"/>
                  </a:rPr>
                  <a:t>, …., </a:t>
                </a:r>
                <a:r>
                  <a:rPr lang="en-US" sz="2400" i="1" dirty="0" err="1" smtClean="0">
                    <a:solidFill>
                      <a:srgbClr val="000000"/>
                    </a:solidFill>
                    <a:latin typeface="Times New Roman" pitchFamily="18" charset="0"/>
                  </a:rPr>
                  <a:t>x</a:t>
                </a:r>
                <a:r>
                  <a:rPr lang="en-US" sz="2400" i="1" baseline="-25000" dirty="0" err="1" smtClean="0">
                    <a:solidFill>
                      <a:srgbClr val="000000"/>
                    </a:solidFill>
                    <a:latin typeface="Times New Roman" pitchFamily="18" charset="0"/>
                  </a:rPr>
                  <a:t>n</a:t>
                </a:r>
                <a:r>
                  <a:rPr lang="en-US" sz="2400" i="1" baseline="-25000" dirty="0">
                    <a:solidFill>
                      <a:srgbClr val="000000"/>
                    </a:solidFill>
                    <a:latin typeface="Times New Roman" pitchFamily="18" charset="0"/>
                  </a:rPr>
                  <a:t> </a:t>
                </a:r>
                <a:r>
                  <a:rPr lang="en-US" sz="2400" dirty="0" smtClean="0">
                    <a:solidFill>
                      <a:srgbClr val="000000"/>
                    </a:solidFill>
                    <a:latin typeface="Times New Roman" pitchFamily="18" charset="0"/>
                  </a:rPr>
                  <a:t>evaluated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2</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rPr>
                  <a:t> . </a:t>
                </a:r>
              </a:p>
            </p:txBody>
          </p:sp>
        </mc:Choice>
        <mc:Fallback xmlns="">
          <p:sp>
            <p:nvSpPr>
              <p:cNvPr id="35846" name="Text Box 6"/>
              <p:cNvSpPr txBox="1">
                <a:spLocks noRot="1" noChangeAspect="1" noMove="1" noResize="1" noEditPoints="1" noAdjustHandles="1" noChangeArrowheads="1" noChangeShapeType="1" noTextEdit="1"/>
              </p:cNvSpPr>
              <p:nvPr/>
            </p:nvSpPr>
            <p:spPr bwMode="auto">
              <a:xfrm>
                <a:off x="152400" y="4536664"/>
                <a:ext cx="8991599" cy="1131207"/>
              </a:xfrm>
              <a:prstGeom prst="rect">
                <a:avLst/>
              </a:prstGeom>
              <a:blipFill rotWithShape="1">
                <a:blip r:embed="rId2"/>
                <a:stretch>
                  <a:fillRect l="-1017" b="-112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0" y="26807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0" y="2680744"/>
                <a:ext cx="9144000" cy="905889"/>
              </a:xfrm>
              <a:prstGeom prst="rect">
                <a:avLst/>
              </a:prstGeo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8458200" y="3505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(37)</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38</a:t>
            </a:fld>
            <a:endParaRPr lang="en-US">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925284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57200" y="2819400"/>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Neglecting higher order terms, write the above </a:t>
            </a:r>
            <a:r>
              <a:rPr lang="en-US" sz="2000" dirty="0">
                <a:solidFill>
                  <a:srgbClr val="000000"/>
                </a:solidFill>
                <a:latin typeface="Times New Roman" pitchFamily="18" charset="0"/>
              </a:rPr>
              <a:t>e</a:t>
            </a:r>
            <a:r>
              <a:rPr lang="en-US" sz="2000" dirty="0" smtClean="0">
                <a:solidFill>
                  <a:srgbClr val="000000"/>
                </a:solidFill>
                <a:latin typeface="Times New Roman" pitchFamily="18" charset="0"/>
              </a:rPr>
              <a:t>quation in matrix form.</a:t>
            </a:r>
          </a:p>
        </p:txBody>
      </p:sp>
      <p:sp>
        <p:nvSpPr>
          <p:cNvPr id="5"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6" name="Rectangle 5"/>
              <p:cNvSpPr/>
              <p:nvPr/>
            </p:nvSpPr>
            <p:spPr>
              <a:xfrm>
                <a:off x="0" y="14615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1461544"/>
                <a:ext cx="9144000" cy="905889"/>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59181" y="3505200"/>
                <a:ext cx="4946419" cy="18884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𝑓</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𝑓</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r>
                              <m:e>
                                <m:r>
                                  <a:rPr lang="en-US" sz="2000" i="1">
                                    <a:latin typeface="Cambria Math"/>
                                  </a:rPr>
                                  <m:t>⋮</m:t>
                                </m:r>
                              </m:e>
                              <m:e>
                                <m:r>
                                  <a:rPr lang="en-US" sz="2000" i="1">
                                    <a:latin typeface="Cambria Math"/>
                                  </a:rPr>
                                  <m:t>⋱</m:t>
                                </m:r>
                              </m:e>
                              <m:e>
                                <m:r>
                                  <a:rPr lang="en-US" sz="2000" i="1">
                                    <a:latin typeface="Cambria Math"/>
                                  </a:rPr>
                                  <m:t>⋮</m:t>
                                </m:r>
                              </m:e>
                            </m:m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m:t>
                                </m:r>
                              </m:e>
                            </m:mr>
                            <m:mr>
                              <m:e>
                                <m:r>
                                  <a:rPr lang="en-US" sz="2000" i="1">
                                    <a:latin typeface="Cambria Math"/>
                                  </a:rPr>
                                  <m:t>0</m:t>
                                </m:r>
                              </m:e>
                            </m:mr>
                          </m:m>
                        </m:e>
                      </m:d>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59181" y="3505200"/>
                <a:ext cx="4946419" cy="1888466"/>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8382000" y="4724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39</a:t>
            </a:fld>
            <a:endParaRPr lang="en-US">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3624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1371600"/>
            <a:ext cx="8229600" cy="1142999"/>
          </a:xfrm>
        </p:spPr>
        <p:txBody>
          <a:bodyPr>
            <a:normAutofit lnSpcReduction="10000"/>
          </a:bodyPr>
          <a:lstStyle/>
          <a:p>
            <a:pPr fontAlgn="base">
              <a:spcBef>
                <a:spcPct val="0"/>
              </a:spcBef>
              <a:spcAft>
                <a:spcPct val="0"/>
              </a:spcAft>
            </a:pPr>
            <a:r>
              <a:rPr lang="en-US" dirty="0">
                <a:solidFill>
                  <a:srgbClr val="000000"/>
                </a:solidFill>
              </a:rPr>
              <a:t>The goal of </a:t>
            </a:r>
            <a:r>
              <a:rPr lang="en-US" dirty="0" smtClean="0">
                <a:solidFill>
                  <a:srgbClr val="000000"/>
                </a:solidFill>
              </a:rPr>
              <a:t>powerflow </a:t>
            </a:r>
            <a:r>
              <a:rPr lang="en-US" dirty="0">
                <a:solidFill>
                  <a:srgbClr val="000000"/>
                </a:solidFill>
              </a:rPr>
              <a:t>is to determine the voltage and angle at all nodes in the </a:t>
            </a:r>
            <a:r>
              <a:rPr lang="en-US" dirty="0" smtClean="0">
                <a:solidFill>
                  <a:srgbClr val="000000"/>
                </a:solidFill>
              </a:rPr>
              <a:t>system, when given the end-use load and generator inputs.</a:t>
            </a:r>
            <a:endParaRPr lang="en-US" dirty="0">
              <a:solidFill>
                <a:srgbClr val="000000"/>
              </a:solidFill>
            </a:endParaRPr>
          </a:p>
          <a:p>
            <a:pPr fontAlgn="base">
              <a:spcBef>
                <a:spcPct val="0"/>
              </a:spcBef>
              <a:spcAft>
                <a:spcPct val="0"/>
              </a:spcAft>
            </a:pPr>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4</a:t>
            </a:fld>
            <a:endParaRPr lang="en-US" dirty="0">
              <a:solidFill>
                <a:schemeClr val="bg1">
                  <a:lumMod val="50000"/>
                </a:schemeClr>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54205222"/>
              </p:ext>
            </p:extLst>
          </p:nvPr>
        </p:nvGraphicFramePr>
        <p:xfrm>
          <a:off x="2590800" y="2582863"/>
          <a:ext cx="746125" cy="541337"/>
        </p:xfrm>
        <a:graphic>
          <a:graphicData uri="http://schemas.openxmlformats.org/presentationml/2006/ole">
            <mc:AlternateContent xmlns:mc="http://schemas.openxmlformats.org/markup-compatibility/2006">
              <mc:Choice xmlns:v="urn:schemas-microsoft-com:vml" Requires="v">
                <p:oleObj spid="_x0000_s25718" name="Equation" r:id="rId3" imgW="317160" imgH="228600" progId="Equation.3">
                  <p:embed/>
                </p:oleObj>
              </mc:Choice>
              <mc:Fallback>
                <p:oleObj name="Equation" r:id="rId3" imgW="317160" imgH="228600" progId="Equation.3">
                  <p:embed/>
                  <p:pic>
                    <p:nvPicPr>
                      <p:cNvPr id="0" name=""/>
                      <p:cNvPicPr>
                        <a:picLocks noChangeAspect="1" noChangeArrowheads="1"/>
                      </p:cNvPicPr>
                      <p:nvPr/>
                    </p:nvPicPr>
                    <p:blipFill>
                      <a:blip r:embed="rId4"/>
                      <a:srcRect/>
                      <a:stretch>
                        <a:fillRect/>
                      </a:stretch>
                    </p:blipFill>
                    <p:spPr bwMode="auto">
                      <a:xfrm>
                        <a:off x="2590800" y="2582863"/>
                        <a:ext cx="746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9"/>
          <p:cNvSpPr txBox="1">
            <a:spLocks/>
          </p:cNvSpPr>
          <p:nvPr/>
        </p:nvSpPr>
        <p:spPr>
          <a:xfrm>
            <a:off x="457200" y="3581400"/>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pPr>
            <a:r>
              <a:rPr lang="en-US" dirty="0" smtClean="0">
                <a:solidFill>
                  <a:srgbClr val="000000"/>
                </a:solidFill>
              </a:rPr>
              <a:t>To relate the two sets of variables the powerflow problem breaks the system into two concepts:</a:t>
            </a:r>
          </a:p>
          <a:p>
            <a:pPr lvl="1" fontAlgn="base">
              <a:spcBef>
                <a:spcPct val="0"/>
              </a:spcBef>
              <a:spcAft>
                <a:spcPct val="0"/>
              </a:spcAft>
            </a:pPr>
            <a:r>
              <a:rPr lang="en-US" dirty="0" smtClean="0">
                <a:solidFill>
                  <a:srgbClr val="000000"/>
                </a:solidFill>
              </a:rPr>
              <a:t>Power injections</a:t>
            </a:r>
          </a:p>
          <a:p>
            <a:pPr lvl="1" fontAlgn="base">
              <a:spcBef>
                <a:spcPct val="0"/>
              </a:spcBef>
              <a:spcAft>
                <a:spcPct val="0"/>
              </a:spcAft>
            </a:pPr>
            <a:r>
              <a:rPr lang="en-US" dirty="0" smtClean="0">
                <a:solidFill>
                  <a:srgbClr val="000000"/>
                </a:solidFill>
              </a:rPr>
              <a:t>Network formulation</a:t>
            </a:r>
          </a:p>
        </p:txBody>
      </p:sp>
      <p:graphicFrame>
        <p:nvGraphicFramePr>
          <p:cNvPr id="11" name="Object 10"/>
          <p:cNvGraphicFramePr>
            <a:graphicFrameLocks noChangeAspect="1"/>
          </p:cNvGraphicFramePr>
          <p:nvPr>
            <p:extLst>
              <p:ext uri="{D42A27DB-BD31-4B8C-83A1-F6EECF244321}">
                <p14:modId xmlns:p14="http://schemas.microsoft.com/office/powerpoint/2010/main" val="3914367691"/>
              </p:ext>
            </p:extLst>
          </p:nvPr>
        </p:nvGraphicFramePr>
        <p:xfrm>
          <a:off x="4314825" y="2582863"/>
          <a:ext cx="2330450" cy="541337"/>
        </p:xfrm>
        <a:graphic>
          <a:graphicData uri="http://schemas.openxmlformats.org/presentationml/2006/ole">
            <mc:AlternateContent xmlns:mc="http://schemas.openxmlformats.org/markup-compatibility/2006">
              <mc:Choice xmlns:v="urn:schemas-microsoft-com:vml" Requires="v">
                <p:oleObj spid="_x0000_s25719" name="Equation" r:id="rId5" imgW="990360" imgH="228600" progId="Equation.3">
                  <p:embed/>
                </p:oleObj>
              </mc:Choice>
              <mc:Fallback>
                <p:oleObj name="Equation" r:id="rId5" imgW="990360" imgH="228600" progId="Equation.3">
                  <p:embed/>
                  <p:pic>
                    <p:nvPicPr>
                      <p:cNvPr id="0" name=""/>
                      <p:cNvPicPr>
                        <a:picLocks noChangeAspect="1" noChangeArrowheads="1"/>
                      </p:cNvPicPr>
                      <p:nvPr/>
                    </p:nvPicPr>
                    <p:blipFill>
                      <a:blip r:embed="rId6"/>
                      <a:srcRect/>
                      <a:stretch>
                        <a:fillRect/>
                      </a:stretch>
                    </p:blipFill>
                    <p:spPr bwMode="auto">
                      <a:xfrm>
                        <a:off x="4314825" y="2582863"/>
                        <a:ext cx="2330450" cy="5413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625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0" y="11385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(38) can also be expressed as:</a:t>
            </a:r>
          </a:p>
        </p:txBody>
      </p:sp>
      <p:sp>
        <p:nvSpPr>
          <p:cNvPr id="34820" name="Text Box 4"/>
          <p:cNvSpPr txBox="1">
            <a:spLocks noChangeArrowheads="1"/>
          </p:cNvSpPr>
          <p:nvPr/>
        </p:nvSpPr>
        <p:spPr bwMode="auto">
          <a:xfrm>
            <a:off x="8216285" y="1748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(39)</a:t>
            </a:r>
          </a:p>
        </p:txBody>
      </p:sp>
      <mc:AlternateContent xmlns:mc="http://schemas.openxmlformats.org/markup-compatibility/2006" xmlns:a14="http://schemas.microsoft.com/office/drawing/2010/main">
        <mc:Choice Requires="a14">
          <p:sp>
            <p:nvSpPr>
              <p:cNvPr id="34823" name="Text Box 7"/>
              <p:cNvSpPr txBox="1">
                <a:spLocks noChangeArrowheads="1"/>
              </p:cNvSpPr>
              <p:nvPr/>
            </p:nvSpPr>
            <p:spPr bwMode="auto">
              <a:xfrm>
                <a:off x="228600" y="3048000"/>
                <a:ext cx="89154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14:m>
                  <m:oMath xmlns:m="http://schemas.openxmlformats.org/officeDocument/2006/math">
                    <m:sSup>
                      <m:sSupPr>
                        <m:ctrlPr>
                          <a:rPr lang="en-US" sz="2400" i="1">
                            <a:latin typeface="Cambria Math"/>
                          </a:rPr>
                        </m:ctrlPr>
                      </m:sSupPr>
                      <m:e>
                        <m:r>
                          <a:rPr lang="en-US" sz="2400" b="1" i="1">
                            <a:latin typeface="Cambria Math"/>
                          </a:rPr>
                          <m:t>𝐉</m:t>
                        </m:r>
                      </m:e>
                      <m:sup>
                        <m:r>
                          <a:rPr lang="en-US" sz="2400" i="1">
                            <a:latin typeface="Cambria Math"/>
                          </a:rPr>
                          <m:t>0</m:t>
                        </m:r>
                      </m:sup>
                    </m:sSup>
                  </m:oMath>
                </a14:m>
                <a:r>
                  <a:rPr lang="en-US" sz="2400" dirty="0" smtClean="0">
                    <a:solidFill>
                      <a:srgbClr val="000000"/>
                    </a:solidFill>
                    <a:latin typeface="Times New Roman" pitchFamily="18" charset="0"/>
                  </a:rPr>
                  <a:t> is known as the </a:t>
                </a:r>
                <a:r>
                  <a:rPr lang="en-US" sz="2400" i="1" dirty="0" smtClean="0">
                    <a:solidFill>
                      <a:srgbClr val="000000"/>
                    </a:solidFill>
                    <a:latin typeface="Times New Roman" pitchFamily="18" charset="0"/>
                  </a:rPr>
                  <a:t>Jacobian matrix </a:t>
                </a:r>
                <a:r>
                  <a:rPr lang="en-US" sz="2400" dirty="0" smtClean="0">
                    <a:solidFill>
                      <a:srgbClr val="000000"/>
                    </a:solidFill>
                    <a:latin typeface="Times New Roman" pitchFamily="18" charset="0"/>
                  </a:rPr>
                  <a:t>(obtained by differentiating the function vector </a:t>
                </a:r>
                <a:r>
                  <a:rPr lang="en-US" sz="2400" b="1" dirty="0" smtClean="0">
                    <a:solidFill>
                      <a:srgbClr val="000000"/>
                    </a:solidFill>
                    <a:latin typeface="Times New Roman" pitchFamily="18" charset="0"/>
                  </a:rPr>
                  <a:t>f</a:t>
                </a:r>
                <a:r>
                  <a:rPr lang="en-US" sz="2400" dirty="0" smtClean="0">
                    <a:solidFill>
                      <a:srgbClr val="000000"/>
                    </a:solidFill>
                    <a:latin typeface="Times New Roman" pitchFamily="18" charset="0"/>
                  </a:rPr>
                  <a:t> with respect to </a:t>
                </a:r>
                <a:r>
                  <a:rPr lang="en-US" sz="2400" i="1" dirty="0" smtClean="0">
                    <a:solidFill>
                      <a:srgbClr val="000000"/>
                    </a:solidFill>
                    <a:latin typeface="Times New Roman" pitchFamily="18" charset="0"/>
                  </a:rPr>
                  <a:t>x</a:t>
                </a:r>
                <a:r>
                  <a:rPr lang="en-US" sz="2400" dirty="0" smtClean="0">
                    <a:solidFill>
                      <a:srgbClr val="000000"/>
                    </a:solidFill>
                    <a:latin typeface="Times New Roman" pitchFamily="18" charset="0"/>
                  </a:rPr>
                  <a:t> and evaluating it at </a:t>
                </a:r>
                <a:r>
                  <a:rPr lang="en-US" sz="2400" b="1" dirty="0" smtClean="0">
                    <a:solidFill>
                      <a:srgbClr val="000000"/>
                    </a:solidFill>
                    <a:latin typeface="Times New Roman" pitchFamily="18" charset="0"/>
                  </a:rPr>
                  <a:t>x</a:t>
                </a:r>
                <a:r>
                  <a:rPr lang="en-US" sz="2400" baseline="30000" dirty="0" smtClean="0">
                    <a:solidFill>
                      <a:srgbClr val="000000"/>
                    </a:solidFill>
                    <a:latin typeface="Times New Roman" pitchFamily="18" charset="0"/>
                  </a:rPr>
                  <a:t>0</a:t>
                </a:r>
                <a:r>
                  <a:rPr lang="en-US" sz="2400" dirty="0" smtClean="0">
                    <a:solidFill>
                      <a:srgbClr val="000000"/>
                    </a:solidFill>
                    <a:latin typeface="Times New Roman" pitchFamily="18" charset="0"/>
                  </a:rPr>
                  <a:t>)</a:t>
                </a:r>
                <a:endParaRPr lang="en-US" sz="2400" i="1" baseline="30000" dirty="0" smtClean="0">
                  <a:solidFill>
                    <a:srgbClr val="000000"/>
                  </a:solidFill>
                  <a:latin typeface="Times New Roman" pitchFamily="18" charset="0"/>
                </a:endParaRPr>
              </a:p>
            </p:txBody>
          </p:sp>
        </mc:Choice>
        <mc:Fallback xmlns="">
          <p:sp>
            <p:nvSpPr>
              <p:cNvPr id="34823" name="Text Box 7"/>
              <p:cNvSpPr txBox="1">
                <a:spLocks noRot="1" noChangeAspect="1" noMove="1" noResize="1" noEditPoints="1" noAdjustHandles="1" noChangeArrowheads="1" noChangeShapeType="1" noTextEdit="1"/>
              </p:cNvSpPr>
              <p:nvPr/>
            </p:nvSpPr>
            <p:spPr bwMode="auto">
              <a:xfrm>
                <a:off x="228600" y="3048000"/>
                <a:ext cx="8915400" cy="830997"/>
              </a:xfrm>
              <a:prstGeom prst="rect">
                <a:avLst/>
              </a:prstGeom>
              <a:blipFill rotWithShape="1">
                <a:blip r:embed="rId2"/>
                <a:stretch>
                  <a:fillRect l="-958"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824" name="Text Box 8"/>
          <p:cNvSpPr txBox="1">
            <a:spLocks noChangeArrowheads="1"/>
          </p:cNvSpPr>
          <p:nvPr/>
        </p:nvSpPr>
        <p:spPr bwMode="auto">
          <a:xfrm>
            <a:off x="228600" y="47961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(39) can be rearranged:</a:t>
            </a:r>
          </a:p>
        </p:txBody>
      </p:sp>
      <p:sp>
        <p:nvSpPr>
          <p:cNvPr id="34826" name="Text Box 10"/>
          <p:cNvSpPr txBox="1">
            <a:spLocks noChangeArrowheads="1"/>
          </p:cNvSpPr>
          <p:nvPr/>
        </p:nvSpPr>
        <p:spPr bwMode="auto">
          <a:xfrm>
            <a:off x="8293228" y="5634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(40)</a:t>
            </a:r>
          </a:p>
        </p:txBody>
      </p:sp>
      <p:sp>
        <p:nvSpPr>
          <p:cNvPr id="20"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3584993" y="1782016"/>
                <a:ext cx="18390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r>
                        <a:rPr lang="en-US" sz="2000" i="1">
                          <a:latin typeface="Cambria Math"/>
                        </a:rPr>
                        <m:t>=</m:t>
                      </m:r>
                      <m:r>
                        <a:rPr lang="en-US" sz="2000" b="1" i="1">
                          <a:latin typeface="Cambria Math"/>
                        </a:rPr>
                        <m:t>𝟎</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584993" y="1782016"/>
                <a:ext cx="1839030" cy="400110"/>
              </a:xfrm>
              <a:prstGeom prst="rect">
                <a:avLst/>
              </a:prstGeom>
              <a:blipFill rotWithShape="1">
                <a:blip r:embed="rId3"/>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52987" y="5668216"/>
                <a:ext cx="16423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m:t>
                          </m:r>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652987" y="5668216"/>
                <a:ext cx="1642373" cy="400110"/>
              </a:xfrm>
              <a:prstGeom prst="rect">
                <a:avLst/>
              </a:prstGeom>
              <a:blipFill rotWithShape="1">
                <a:blip r:embed="rId4"/>
                <a:stretch>
                  <a:fillRect b="-1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40</a:t>
            </a:fld>
            <a:endParaRPr lang="en-US">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6880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p:bldP spid="34826"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Box 12"/>
              <p:cNvSpPr txBox="1">
                <a:spLocks noChangeArrowheads="1"/>
              </p:cNvSpPr>
              <p:nvPr/>
            </p:nvSpPr>
            <p:spPr bwMode="auto">
              <a:xfrm>
                <a:off x="304800" y="1966023"/>
                <a:ext cx="88392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Approximate values of corrections  </a:t>
                </a:r>
                <a14:m>
                  <m:oMath xmlns:m="http://schemas.openxmlformats.org/officeDocument/2006/math">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a14:m>
                <a:r>
                  <a:rPr lang="en-US" sz="2000" dirty="0" smtClean="0">
                    <a:solidFill>
                      <a:srgbClr val="000000"/>
                    </a:solidFill>
                    <a:latin typeface="Times New Roman" pitchFamily="18" charset="0"/>
                  </a:rPr>
                  <a:t> can be obtained from Eq. (40). These being a set of linear algebraic equations that can be solved efficiently by </a:t>
                </a:r>
                <a:r>
                  <a:rPr lang="en-US" sz="2000" i="1" dirty="0" err="1" smtClean="0">
                    <a:solidFill>
                      <a:srgbClr val="000000"/>
                    </a:solidFill>
                    <a:latin typeface="Times New Roman" pitchFamily="18" charset="0"/>
                  </a:rPr>
                  <a:t>triangularization</a:t>
                </a:r>
                <a:r>
                  <a:rPr lang="en-US" sz="2000" i="1" dirty="0" smtClean="0">
                    <a:solidFill>
                      <a:srgbClr val="000000"/>
                    </a:solidFill>
                    <a:latin typeface="Times New Roman" pitchFamily="18" charset="0"/>
                  </a:rPr>
                  <a:t> and back substitution.</a:t>
                </a:r>
                <a:endParaRPr lang="en-US" sz="2000" dirty="0" smtClean="0">
                  <a:solidFill>
                    <a:srgbClr val="000000"/>
                  </a:solidFill>
                  <a:latin typeface="Times New Roman" pitchFamily="18" charset="0"/>
                </a:endParaRPr>
              </a:p>
            </p:txBody>
          </p:sp>
        </mc:Choice>
        <mc:Fallback xmlns="">
          <p:sp>
            <p:nvSpPr>
              <p:cNvPr id="8" name="Text Box 12"/>
              <p:cNvSpPr txBox="1">
                <a:spLocks noRot="1" noChangeAspect="1" noMove="1" noResize="1" noEditPoints="1" noAdjustHandles="1" noChangeArrowheads="1" noChangeShapeType="1" noTextEdit="1"/>
              </p:cNvSpPr>
              <p:nvPr/>
            </p:nvSpPr>
            <p:spPr bwMode="auto">
              <a:xfrm>
                <a:off x="304800" y="1966023"/>
                <a:ext cx="8839200" cy="1015663"/>
              </a:xfrm>
              <a:prstGeom prst="rect">
                <a:avLst/>
              </a:prstGeom>
              <a:blipFill rotWithShape="1">
                <a:blip r:embed="rId2"/>
                <a:stretch>
                  <a:fillRect l="-552"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304800" y="3290588"/>
                <a:ext cx="8839200" cy="22919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For the </a:t>
                </a:r>
                <a14:m>
                  <m:oMath xmlns:m="http://schemas.openxmlformats.org/officeDocument/2006/math">
                    <m:r>
                      <a:rPr lang="en-US" sz="2000" i="1" dirty="0" smtClean="0">
                        <a:solidFill>
                          <a:srgbClr val="000000"/>
                        </a:solidFill>
                        <a:latin typeface="Cambria Math"/>
                      </a:rPr>
                      <m:t>(</m:t>
                    </m:r>
                    <m:r>
                      <a:rPr lang="en-US" sz="2000" b="0" i="1" dirty="0" smtClean="0">
                        <a:solidFill>
                          <a:srgbClr val="000000"/>
                        </a:solidFill>
                        <a:latin typeface="Cambria Math"/>
                      </a:rPr>
                      <m:t>𝑘</m:t>
                    </m:r>
                    <m:r>
                      <a:rPr lang="en-US" sz="2000" i="1" dirty="0" smtClean="0">
                        <a:solidFill>
                          <a:srgbClr val="000000"/>
                        </a:solidFill>
                        <a:latin typeface="Cambria Math"/>
                      </a:rPr>
                      <m:t> + 1)</m:t>
                    </m:r>
                  </m:oMath>
                </a14:m>
                <a:r>
                  <a:rPr lang="en-US" sz="2000" dirty="0" smtClean="0">
                    <a:solidFill>
                      <a:srgbClr val="000000"/>
                    </a:solidFill>
                    <a:latin typeface="Times New Roman" pitchFamily="18" charset="0"/>
                    <a:cs typeface="Times New Roman" pitchFamily="18" charset="0"/>
                  </a:rPr>
                  <a:t>th iteration:</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sSup>
                      <m:sSupPr>
                        <m:ctrlPr>
                          <a:rPr lang="en-US" sz="2000" i="1">
                            <a:latin typeface="Cambria Math"/>
                          </a:rPr>
                        </m:ctrlPr>
                      </m:sSupPr>
                      <m:e>
                        <m:r>
                          <a:rPr lang="en-US" sz="2000" i="1">
                            <a:latin typeface="Cambria Math"/>
                          </a:rPr>
                          <m:t>𝑥</m:t>
                        </m:r>
                      </m:e>
                      <m:sup>
                        <m:r>
                          <a:rPr lang="en-US" sz="2000" b="0" i="1" smtClean="0">
                            <a:latin typeface="Cambria Math"/>
                          </a:rPr>
                          <m:t>𝑘</m:t>
                        </m:r>
                        <m:r>
                          <a:rPr lang="en-US" sz="2000" i="1" smtClean="0">
                            <a:latin typeface="Cambria Math"/>
                          </a:rPr>
                          <m:t>+</m:t>
                        </m:r>
                        <m:r>
                          <a:rPr lang="en-US" sz="2000" i="1">
                            <a:latin typeface="Cambria Math"/>
                          </a:rPr>
                          <m:t>1</m:t>
                        </m:r>
                      </m:sup>
                    </m:sSup>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sSup>
                      <m:sSupPr>
                        <m:ctrlPr>
                          <a:rPr lang="en-US" sz="2000" i="1">
                            <a:latin typeface="Cambria Math"/>
                          </a:rPr>
                        </m:ctrlPr>
                      </m:sSupPr>
                      <m:e>
                        <m:r>
                          <a:rPr lang="en-US" sz="2000" i="1">
                            <a:latin typeface="Cambria Math"/>
                          </a:rPr>
                          <m:t>∆</m:t>
                        </m:r>
                        <m:r>
                          <a:rPr lang="en-US" sz="2000" i="1">
                            <a:latin typeface="Cambria Math"/>
                          </a:rPr>
                          <m:t>𝑥</m:t>
                        </m:r>
                      </m:e>
                      <m:sup>
                        <m:r>
                          <a:rPr lang="en-US" sz="2000" b="0" i="1" smtClean="0">
                            <a:latin typeface="Cambria Math"/>
                          </a:rPr>
                          <m:t>𝑘</m:t>
                        </m:r>
                      </m:sup>
                    </m:sSup>
                  </m:oMath>
                </a14:m>
                <a:r>
                  <a:rPr lang="en-US" sz="2000" dirty="0" smtClean="0">
                    <a:solidFill>
                      <a:srgbClr val="000000"/>
                    </a:solidFill>
                    <a:latin typeface="Times New Roman" pitchFamily="18" charset="0"/>
                    <a:cs typeface="Times New Roman" pitchFamily="18" charset="0"/>
                  </a:rPr>
                  <a:t>                             	    </a:t>
                </a:r>
              </a:p>
              <a:p>
                <a:pPr fontAlgn="base">
                  <a:spcBef>
                    <a:spcPct val="0"/>
                  </a:spcBef>
                  <a:spcAft>
                    <a:spcPct val="0"/>
                  </a:spcAft>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Iterations are continued until Eq. (35) is satisfied to any desired accuracy, i.e.,</a:t>
                </a:r>
              </a:p>
              <a:p>
                <a:pPr marL="342900" indent="-342900" fontAlgn="base">
                  <a:spcBef>
                    <a:spcPct val="0"/>
                  </a:spcBef>
                  <a:spcAft>
                    <a:spcPct val="0"/>
                  </a:spcAft>
                  <a:buFont typeface="Wingdings" pitchFamily="2" charset="2"/>
                  <a:buChar char="Ø"/>
                </a:pPr>
                <a:endParaRPr lang="en-US" sz="2000" dirty="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𝑓</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e>
                    </m:d>
                    <m:r>
                      <a:rPr lang="en-US" sz="2000" i="1">
                        <a:latin typeface="Cambria Math"/>
                      </a:rPr>
                      <m:t>&lt;</m:t>
                    </m:r>
                    <m:r>
                      <a:rPr lang="en-US" sz="2000" i="1">
                        <a:latin typeface="Cambria Math"/>
                      </a:rPr>
                      <m:t>𝜀</m:t>
                    </m:r>
                    <m:r>
                      <a:rPr lang="en-US" sz="2000" i="1">
                        <a:latin typeface="Cambria Math"/>
                      </a:rPr>
                      <m:t> </m:t>
                    </m:r>
                    <m:r>
                      <m:rPr>
                        <m:nor/>
                      </m:rPr>
                      <a:rPr lang="en-US" sz="2000">
                        <a:latin typeface="Times New Roman" pitchFamily="18" charset="0"/>
                        <a:cs typeface="Times New Roman" pitchFamily="18" charset="0"/>
                      </a:rPr>
                      <m:t>(</m:t>
                    </m:r>
                    <m:r>
                      <m:rPr>
                        <m:nor/>
                      </m:rPr>
                      <a:rPr lang="en-US" sz="2000">
                        <a:latin typeface="Times New Roman" pitchFamily="18" charset="0"/>
                        <a:cs typeface="Times New Roman" pitchFamily="18" charset="0"/>
                      </a:rPr>
                      <m:t>a</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specified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value</m:t>
                    </m:r>
                    <m:r>
                      <m:rPr>
                        <m:nor/>
                      </m:rPr>
                      <a:rPr lang="en-US" sz="2000">
                        <a:latin typeface="Times New Roman" pitchFamily="18" charset="0"/>
                        <a:cs typeface="Times New Roman" pitchFamily="18" charset="0"/>
                      </a:rPr>
                      <m:t>)</m:t>
                    </m:r>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𝑖</m:t>
                    </m:r>
                    <m:r>
                      <a:rPr lang="en-US" sz="2000" i="1">
                        <a:latin typeface="Cambria Math"/>
                      </a:rPr>
                      <m:t>=1,2,…,</m:t>
                    </m:r>
                    <m:r>
                      <a:rPr lang="en-US" sz="2000" i="1">
                        <a:latin typeface="Cambria Math"/>
                      </a:rPr>
                      <m:t>𝑛</m:t>
                    </m:r>
                    <m:r>
                      <a:rPr lang="en-US" sz="2000" b="0" i="0" smtClean="0">
                        <a:latin typeface="Cambria Math"/>
                      </a:rPr>
                      <m:t> </m:t>
                    </m:r>
                  </m:oMath>
                </a14:m>
                <a:r>
                  <a:rPr lang="en-US" sz="2000" dirty="0" smtClean="0">
                    <a:solidFill>
                      <a:srgbClr val="000000"/>
                    </a:solidFill>
                    <a:latin typeface="Times New Roman" pitchFamily="18" charset="0"/>
                    <a:cs typeface="Times New Roman" pitchFamily="18" charset="0"/>
                  </a:rPr>
                  <a:t>  	                  </a:t>
                </a:r>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304800" y="3290588"/>
                <a:ext cx="8839200" cy="2291909"/>
              </a:xfrm>
              <a:prstGeom prst="rect">
                <a:avLst/>
              </a:prstGeom>
              <a:blipFill rotWithShape="1">
                <a:blip r:embed="rId3"/>
                <a:stretch>
                  <a:fillRect l="-552" t="-1330" b="-10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14" name="Rectangle 13"/>
              <p:cNvSpPr/>
              <p:nvPr/>
            </p:nvSpPr>
            <p:spPr>
              <a:xfrm>
                <a:off x="2438400" y="1096216"/>
                <a:ext cx="403713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i="1">
                              <a:latin typeface="Cambria Math"/>
                            </a:rPr>
                            <m:t>𝑥</m:t>
                          </m:r>
                        </m:e>
                        <m:sup>
                          <m:r>
                            <a:rPr lang="en-US" sz="2400" i="1">
                              <a:latin typeface="Cambria Math"/>
                            </a:rPr>
                            <m:t>𝑘</m:t>
                          </m:r>
                          <m:r>
                            <a:rPr lang="en-US" sz="2400" i="1">
                              <a:latin typeface="Cambria Math"/>
                            </a:rPr>
                            <m:t>+1</m:t>
                          </m:r>
                        </m:sup>
                      </m:sSup>
                      <m:r>
                        <a:rPr lang="en-US" sz="2400" i="1">
                          <a:latin typeface="Cambria Math"/>
                        </a:rPr>
                        <m:t>=</m:t>
                      </m:r>
                      <m:sSup>
                        <m:sSupPr>
                          <m:ctrlPr>
                            <a:rPr lang="en-US" sz="2400" i="1">
                              <a:latin typeface="Cambria Math"/>
                            </a:rPr>
                          </m:ctrlPr>
                        </m:sSupPr>
                        <m:e>
                          <m:r>
                            <a:rPr lang="en-US" sz="2400" i="1">
                              <a:latin typeface="Cambria Math"/>
                            </a:rPr>
                            <m:t>𝑥</m:t>
                          </m:r>
                        </m:e>
                        <m:sup>
                          <m:r>
                            <a:rPr lang="en-US" sz="2400" i="1">
                              <a:latin typeface="Cambria Math"/>
                            </a:rPr>
                            <m:t>𝑘</m:t>
                          </m:r>
                        </m:sup>
                      </m:s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𝐽</m:t>
                              </m:r>
                              <m:d>
                                <m:dPr>
                                  <m:ctrlPr>
                                    <a:rPr lang="en-US" sz="2400" i="1">
                                      <a:latin typeface="Cambria Math"/>
                                    </a:rPr>
                                  </m:ctrlPr>
                                </m:dPr>
                                <m:e>
                                  <m:sSup>
                                    <m:sSupPr>
                                      <m:ctrlPr>
                                        <a:rPr lang="en-US" sz="2400" i="1">
                                          <a:latin typeface="Cambria Math"/>
                                        </a:rPr>
                                      </m:ctrlPr>
                                    </m:sSupPr>
                                    <m:e>
                                      <m:r>
                                        <a:rPr lang="en-US" sz="2400" i="1">
                                          <a:latin typeface="Cambria Math"/>
                                        </a:rPr>
                                        <m:t>𝑥</m:t>
                                      </m:r>
                                    </m:e>
                                    <m:sup>
                                      <m:r>
                                        <a:rPr lang="en-US" sz="2400" i="1">
                                          <a:latin typeface="Cambria Math"/>
                                        </a:rPr>
                                        <m:t>𝑘</m:t>
                                      </m:r>
                                    </m:sup>
                                  </m:sSup>
                                </m:e>
                              </m:d>
                            </m:e>
                          </m:d>
                        </m:e>
                        <m:sup>
                          <m:r>
                            <a:rPr lang="en-US" sz="2400" i="1">
                              <a:latin typeface="Cambria Math"/>
                            </a:rPr>
                            <m:t>−1</m:t>
                          </m:r>
                        </m:sup>
                      </m:sSup>
                      <m:r>
                        <a:rPr lang="en-US" sz="2400" b="0" i="1" smtClean="0">
                          <a:latin typeface="Cambria Math"/>
                        </a:rPr>
                        <m:t>𝑓</m:t>
                      </m:r>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𝑘</m:t>
                              </m:r>
                            </m:sup>
                          </m:sSup>
                        </m:e>
                      </m:d>
                    </m:oMath>
                  </m:oMathPara>
                </a14:m>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2438400" y="1096216"/>
                <a:ext cx="4037131" cy="581378"/>
              </a:xfrm>
              <a:prstGeom prst="rect">
                <a:avLst/>
              </a:prstGeom>
              <a:blipFill rotWithShape="1">
                <a:blip r:embed="rId4"/>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41</a:t>
            </a:fld>
            <a:endParaRPr lang="en-US" dirty="0">
              <a:solidFill>
                <a:schemeClr val="bg1">
                  <a:lumMod val="50000"/>
                </a:schemeClr>
              </a:solidFill>
              <a:latin typeface="Times New Roman" pitchFamily="18" charset="0"/>
              <a:cs typeface="Times New Roman" pitchFamily="18" charset="0"/>
            </a:endParaRPr>
          </a:p>
        </p:txBody>
      </p:sp>
      <p:sp>
        <p:nvSpPr>
          <p:cNvPr id="3" name="TextBox 2"/>
          <p:cNvSpPr txBox="1"/>
          <p:nvPr/>
        </p:nvSpPr>
        <p:spPr>
          <a:xfrm>
            <a:off x="7975600" y="118685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p:sp>
        <p:nvSpPr>
          <p:cNvPr id="9" name="TextBox 8"/>
          <p:cNvSpPr txBox="1"/>
          <p:nvPr/>
        </p:nvSpPr>
        <p:spPr>
          <a:xfrm>
            <a:off x="7975600" y="3869304"/>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6769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228600"/>
            <a:ext cx="8229600" cy="838200"/>
          </a:xfrm>
        </p:spPr>
        <p:txBody>
          <a:bodyPr/>
          <a:lstStyle/>
          <a:p>
            <a:r>
              <a:rPr lang="en-US" dirty="0" smtClean="0"/>
              <a:t>Newton Raphson For Power Systems</a:t>
            </a:r>
          </a:p>
        </p:txBody>
      </p:sp>
      <mc:AlternateContent xmlns:mc="http://schemas.openxmlformats.org/markup-compatibility/2006" xmlns:a14="http://schemas.microsoft.com/office/drawing/2010/main">
        <mc:Choice Requires="a14">
          <p:sp>
            <p:nvSpPr>
              <p:cNvPr id="2" name="Rectangle 1"/>
              <p:cNvSpPr/>
              <p:nvPr/>
            </p:nvSpPr>
            <p:spPr>
              <a:xfrm>
                <a:off x="1371600" y="1600200"/>
                <a:ext cx="6781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e>
                      </m:nary>
                      <m:r>
                        <a:rPr lang="en-US" sz="2000" i="1">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1600200"/>
                <a:ext cx="6781800" cy="957826"/>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371600" y="2590800"/>
                <a:ext cx="6400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m:t>
                          </m:r>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r>
                            <a:rPr lang="en-US" sz="2000" i="1">
                              <a:latin typeface="Cambria Math"/>
                            </a:rPr>
                            <m:t>=0</m:t>
                          </m:r>
                        </m:e>
                      </m:nary>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600" y="2590800"/>
                <a:ext cx="6400800" cy="957826"/>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42</a:t>
            </a:fld>
            <a:endParaRPr lang="en-US" dirty="0"/>
          </a:p>
        </p:txBody>
      </p:sp>
      <p:sp>
        <p:nvSpPr>
          <p:cNvPr id="8" name="TextBox 7"/>
          <p:cNvSpPr txBox="1"/>
          <p:nvPr/>
        </p:nvSpPr>
        <p:spPr>
          <a:xfrm>
            <a:off x="8001000" y="2558026"/>
            <a:ext cx="8763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74294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304800"/>
            <a:ext cx="8229600" cy="838200"/>
          </a:xfrm>
        </p:spPr>
        <p:txBody>
          <a:bodyPr/>
          <a:lstStyle/>
          <a:p>
            <a:r>
              <a:rPr lang="en-US" dirty="0"/>
              <a:t>Newton Raphson For Power Systems</a:t>
            </a:r>
            <a:endParaRPr lang="en-US" dirty="0" smtClean="0"/>
          </a:p>
        </p:txBody>
      </p:sp>
      <p:sp>
        <p:nvSpPr>
          <p:cNvPr id="6" name="TextBox 5"/>
          <p:cNvSpPr txBox="1"/>
          <p:nvPr/>
        </p:nvSpPr>
        <p:spPr>
          <a:xfrm>
            <a:off x="228600" y="1367135"/>
            <a:ext cx="8915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Consider </a:t>
            </a:r>
            <a:r>
              <a:rPr lang="en-US" sz="2400" dirty="0">
                <a:latin typeface="Times New Roman" pitchFamily="18" charset="0"/>
                <a:cs typeface="Times New Roman" pitchFamily="18" charset="0"/>
              </a:rPr>
              <a:t>the equations in (</a:t>
            </a:r>
            <a:r>
              <a:rPr lang="en-US" sz="2400" dirty="0" smtClean="0">
                <a:latin typeface="Times New Roman" pitchFamily="18" charset="0"/>
                <a:cs typeface="Times New Roman" pitchFamily="18" charset="0"/>
              </a:rPr>
              <a:t>43) re-written: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8600" y="3069025"/>
                <a:ext cx="8763000" cy="3535840"/>
              </a:xfrm>
              <a:prstGeom prst="rect">
                <a:avLst/>
              </a:prstGeom>
              <a:noFill/>
            </p:spPr>
            <p:txBody>
              <a:bodyPr wrap="square" rtlCol="0">
                <a:spAutoFit/>
              </a:bodyPr>
              <a:lstStyle/>
              <a:p>
                <a:r>
                  <a:rPr lang="en-US" sz="2400" dirty="0" smtClean="0">
                    <a:latin typeface="Times New Roman" pitchFamily="18" charset="0"/>
                    <a:cs typeface="Times New Roman" pitchFamily="18" charset="0"/>
                  </a:rPr>
                  <a:t>	such that </a:t>
                </a:r>
                <a14:m>
                  <m:oMath xmlns:m="http://schemas.openxmlformats.org/officeDocument/2006/math">
                    <m:sSub>
                      <m:sSubPr>
                        <m:ctrlPr>
                          <a:rPr lang="en-US" sz="2400" i="1">
                            <a:latin typeface="Cambria Math"/>
                          </a:rPr>
                        </m:ctrlPr>
                      </m:sSubPr>
                      <m:e>
                        <m:r>
                          <a:rPr lang="en-US" sz="2400" b="0" i="1">
                            <a:latin typeface="Cambria Math"/>
                          </a:rPr>
                          <m:t>𝑃</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and </a:t>
                </a:r>
                <a14:m>
                  <m:oMath xmlns:m="http://schemas.openxmlformats.org/officeDocument/2006/math">
                    <m:sSub>
                      <m:sSubPr>
                        <m:ctrlPr>
                          <a:rPr lang="en-US" sz="2400" i="1">
                            <a:latin typeface="Cambria Math"/>
                          </a:rPr>
                        </m:ctrlPr>
                      </m:sSubPr>
                      <m:e>
                        <m:r>
                          <a:rPr lang="en-US" sz="2400" b="0" i="1">
                            <a:latin typeface="Cambria Math"/>
                          </a:rPr>
                          <m:t>𝑄</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are functions of </a:t>
                </a:r>
                <a14:m>
                  <m:oMath xmlns:m="http://schemas.openxmlformats.org/officeDocument/2006/math">
                    <m:r>
                      <a:rPr lang="en-US" sz="2400" b="0" i="1">
                        <a:latin typeface="Cambria Math"/>
                      </a:rPr>
                      <m:t>𝑥</m:t>
                    </m:r>
                    <m:r>
                      <a:rPr lang="en-US" sz="2400" b="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b="0" i="1">
                                  <a:latin typeface="Cambria Math"/>
                                </a:rPr>
                                <m:t>𝜃</m:t>
                              </m:r>
                            </m:e>
                          </m:mr>
                          <m:mr>
                            <m:e>
                              <m:d>
                                <m:dPr>
                                  <m:begChr m:val="|"/>
                                  <m:endChr m:val="|"/>
                                  <m:ctrlPr>
                                    <a:rPr lang="en-US" sz="2400" i="1">
                                      <a:latin typeface="Cambria Math"/>
                                    </a:rPr>
                                  </m:ctrlPr>
                                </m:dPr>
                                <m:e>
                                  <m:r>
                                    <a:rPr lang="en-US" sz="2400" b="0" i="1">
                                      <a:latin typeface="Cambria Math"/>
                                    </a:rPr>
                                    <m:t>𝑉</m:t>
                                  </m:r>
                                </m:e>
                              </m:d>
                            </m:e>
                          </m:mr>
                        </m:m>
                      </m:e>
                    </m:d>
                  </m:oMath>
                </a14:m>
                <a:r>
                  <a:rPr lang="en-US" sz="2400" dirty="0" smtClean="0">
                    <a:latin typeface="Times New Roman" pitchFamily="18" charset="0"/>
                    <a:cs typeface="Times New Roman" pitchFamily="18" charset="0"/>
                  </a:rPr>
                  <a:t>, with </a:t>
                </a:r>
                <a14:m>
                  <m:oMath xmlns:m="http://schemas.openxmlformats.org/officeDocument/2006/math">
                    <m:r>
                      <a:rPr lang="en-US" sz="2400" b="0" i="1">
                        <a:latin typeface="Cambria Math"/>
                      </a:rPr>
                      <m:t>𝜃</m:t>
                    </m:r>
                  </m:oMath>
                </a14:m>
                <a:endParaRPr lang="en-US" sz="2400" b="0" dirty="0" smtClean="0">
                  <a:latin typeface="Times New Roman" pitchFamily="18" charset="0"/>
                </a:endParaRPr>
              </a:p>
              <a:p>
                <a:r>
                  <a:rPr lang="en-US" sz="2400" dirty="0" smtClean="0">
                    <a:latin typeface="Times New Roman" pitchFamily="18" charset="0"/>
                    <a:cs typeface="Times New Roman" pitchFamily="18" charset="0"/>
                  </a:rPr>
                  <a:t>            being the vector of </a:t>
                </a:r>
                <a14:m>
                  <m:oMath xmlns:m="http://schemas.openxmlformats.org/officeDocument/2006/math">
                    <m:sSub>
                      <m:sSubPr>
                        <m:ctrlPr>
                          <a:rPr lang="en-US" sz="2400" i="1" smtClean="0">
                            <a:latin typeface="Cambria Math"/>
                            <a:ea typeface="Cambria Math"/>
                          </a:rPr>
                        </m:ctrlPr>
                      </m:sSubPr>
                      <m:e>
                        <m:r>
                          <a:rPr lang="en-US" sz="2400" b="0" i="1" smtClean="0">
                            <a:latin typeface="Cambria Math"/>
                            <a:ea typeface="Cambria Math"/>
                          </a:rPr>
                          <m:t>𝜃</m:t>
                        </m:r>
                      </m:e>
                      <m:sub>
                        <m:r>
                          <a:rPr lang="en-US" sz="2400" b="0" i="1" smtClean="0">
                            <a:latin typeface="Cambria Math"/>
                            <a:ea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d>
                      <m:dPr>
                        <m:begChr m:val="|"/>
                        <m:endChr m:val="|"/>
                        <m:ctrlPr>
                          <a:rPr lang="en-US" sz="2400" i="1">
                            <a:latin typeface="Cambria Math"/>
                          </a:rPr>
                        </m:ctrlPr>
                      </m:dPr>
                      <m:e>
                        <m:r>
                          <a:rPr lang="en-US" sz="2400" b="0" i="1">
                            <a:latin typeface="Cambria Math"/>
                          </a:rPr>
                          <m:t>𝑉</m:t>
                        </m:r>
                      </m:e>
                    </m:d>
                  </m:oMath>
                </a14:m>
                <a:r>
                  <a:rPr lang="en-US" sz="2400" dirty="0" smtClean="0">
                    <a:latin typeface="Times New Roman" pitchFamily="18" charset="0"/>
                    <a:cs typeface="Times New Roman" pitchFamily="18" charset="0"/>
                  </a:rPr>
                  <a:t> the vector of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a:latin typeface="Cambria Math"/>
                              </a:rPr>
                              <m:t>𝑉</m:t>
                            </m:r>
                          </m:e>
                          <m:sub>
                            <m:r>
                              <a:rPr lang="en-US" sz="2400" b="0" i="1">
                                <a:latin typeface="Cambria Math"/>
                              </a:rPr>
                              <m:t>𝑖</m:t>
                            </m:r>
                          </m:sub>
                        </m:sSub>
                      </m:e>
                    </m:d>
                  </m:oMath>
                </a14:m>
                <a:r>
                  <a:rPr lang="en-US" sz="2400" dirty="0" smtClean="0">
                    <a:latin typeface="Times New Roman" pitchFamily="18" charset="0"/>
                    <a:cs typeface="Times New Roman" pitchFamily="18" charset="0"/>
                  </a:rPr>
                  <a:t>’s. </a:t>
                </a: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vector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may be expressed 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b="0" i="1">
                          <a:latin typeface="Cambria Math"/>
                        </a:rPr>
                        <m:t>𝑓</m:t>
                      </m:r>
                      <m:d>
                        <m:dPr>
                          <m:ctrlPr>
                            <a:rPr lang="en-US" sz="2000" i="1">
                              <a:latin typeface="Cambria Math"/>
                            </a:rPr>
                          </m:ctrlPr>
                        </m:dPr>
                        <m:e>
                          <m:r>
                            <a:rPr lang="en-US" sz="2000" b="0" i="1">
                              <a:latin typeface="Cambria Math"/>
                            </a:rPr>
                            <m:t>𝑥</m:t>
                          </m:r>
                        </m:e>
                      </m:d>
                      <m:r>
                        <a:rPr lang="en-US" sz="2000" b="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0" i="1">
                                    <a:latin typeface="Cambria Math"/>
                                  </a:rPr>
                                  <m:t>∆</m:t>
                                </m:r>
                                <m:r>
                                  <a:rPr lang="en-US" sz="2000" b="0" i="1">
                                    <a:latin typeface="Cambria Math"/>
                                  </a:rPr>
                                  <m:t>𝑃</m:t>
                                </m:r>
                              </m:e>
                            </m:mr>
                            <m:mr>
                              <m:e>
                                <m:r>
                                  <a:rPr lang="en-US" sz="2000" b="0" i="1">
                                    <a:latin typeface="Cambria Math"/>
                                  </a:rPr>
                                  <m:t>∆</m:t>
                                </m:r>
                                <m:r>
                                  <a:rPr lang="en-US" sz="2000" b="0" i="1">
                                    <a:latin typeface="Cambria Math"/>
                                  </a:rPr>
                                  <m:t>𝑄</m:t>
                                </m:r>
                              </m:e>
                            </m:mr>
                          </m:m>
                        </m:e>
                      </m:d>
                    </m:oMath>
                  </m:oMathPara>
                </a14:m>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b="0" i="1">
                        <a:latin typeface="Cambria Math"/>
                      </a:rPr>
                      <m:t>∆</m:t>
                    </m:r>
                    <m:r>
                      <a:rPr lang="en-US" sz="2400" b="0" i="1">
                        <a:latin typeface="Cambria Math"/>
                      </a:rPr>
                      <m:t>𝑃</m:t>
                    </m:r>
                  </m:oMath>
                </a14:m>
                <a:r>
                  <a:rPr lang="en-US" sz="2400" dirty="0" smtClean="0">
                    <a:latin typeface="Times New Roman" pitchFamily="18" charset="0"/>
                    <a:cs typeface="Times New Roman" pitchFamily="18" charset="0"/>
                  </a:rPr>
                  <a:t> is the vector of </a:t>
                </a:r>
                <a14:m>
                  <m:oMath xmlns:m="http://schemas.openxmlformats.org/officeDocument/2006/math">
                    <m:r>
                      <a:rPr lang="en-US" sz="2400" b="0" i="1">
                        <a:latin typeface="Cambria Math"/>
                      </a:rPr>
                      <m:t>∆</m:t>
                    </m:r>
                    <m:sSub>
                      <m:sSubPr>
                        <m:ctrlPr>
                          <a:rPr lang="en-US" sz="2400" i="1">
                            <a:latin typeface="Cambria Math"/>
                          </a:rPr>
                        </m:ctrlPr>
                      </m:sSubPr>
                      <m:e>
                        <m:r>
                          <a:rPr lang="en-US" sz="2400" b="0" i="1">
                            <a:latin typeface="Cambria Math"/>
                          </a:rPr>
                          <m:t>𝑃</m:t>
                        </m:r>
                      </m:e>
                      <m:sub>
                        <m:r>
                          <a:rPr lang="en-US" sz="2400" b="0" i="1">
                            <a:latin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r>
                      <a:rPr lang="en-US" sz="2400" b="0" i="1">
                        <a:latin typeface="Cambria Math"/>
                      </a:rPr>
                      <m:t>∆</m:t>
                    </m:r>
                    <m:r>
                      <a:rPr lang="en-US" sz="2400" b="0" i="1">
                        <a:latin typeface="Cambria Math"/>
                      </a:rPr>
                      <m:t>𝑄</m:t>
                    </m:r>
                  </m:oMath>
                </a14:m>
                <a:r>
                  <a:rPr lang="en-US" sz="2400" dirty="0" smtClean="0">
                    <a:latin typeface="Times New Roman" pitchFamily="18" charset="0"/>
                    <a:cs typeface="Times New Roman" pitchFamily="18" charset="0"/>
                  </a:rPr>
                  <a:t> the vector of </a:t>
                </a:r>
                <a14:m>
                  <m:oMath xmlns:m="http://schemas.openxmlformats.org/officeDocument/2006/math">
                    <m:sSub>
                      <m:sSubPr>
                        <m:ctrlPr>
                          <a:rPr lang="en-US" sz="2400" i="1">
                            <a:latin typeface="Cambria Math"/>
                          </a:rPr>
                        </m:ctrlPr>
                      </m:sSubPr>
                      <m:e>
                        <m:r>
                          <a:rPr lang="en-US" sz="2400" b="0" i="1">
                            <a:latin typeface="Cambria Math"/>
                          </a:rPr>
                          <m:t>∆</m:t>
                        </m:r>
                        <m:r>
                          <a:rPr lang="en-US" sz="2400" b="0" i="1">
                            <a:latin typeface="Cambria Math"/>
                          </a:rPr>
                          <m:t>𝑄</m:t>
                        </m:r>
                      </m:e>
                      <m:sub>
                        <m:r>
                          <a:rPr lang="en-US" sz="2400" b="0" i="1">
                            <a:latin typeface="Cambria Math"/>
                          </a:rPr>
                          <m:t>𝑖</m:t>
                        </m:r>
                      </m:sub>
                    </m:sSub>
                  </m:oMath>
                </a14:m>
                <a:r>
                  <a:rPr lang="en-US" sz="2400" dirty="0" smtClean="0">
                    <a:latin typeface="Times New Roman" pitchFamily="18" charset="0"/>
                    <a:cs typeface="Times New Roman" pitchFamily="18" charset="0"/>
                  </a:rPr>
                  <a:t>’s. </a:t>
                </a:r>
                <a:endParaRPr lang="en-US" sz="24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8600" y="3069025"/>
                <a:ext cx="8763000" cy="3535840"/>
              </a:xfrm>
              <a:prstGeom prst="rect">
                <a:avLst/>
              </a:prstGeom>
              <a:blipFill rotWithShape="1">
                <a:blip r:embed="rId2"/>
                <a:stretch>
                  <a:fillRect l="-974" b="-3103"/>
                </a:stretch>
              </a:blipFill>
            </p:spPr>
            <p:txBody>
              <a:bodyPr/>
              <a:lstStyle/>
              <a:p>
                <a:r>
                  <a:rPr lang="en-US">
                    <a:noFill/>
                  </a:rPr>
                  <a:t> </a:t>
                </a:r>
              </a:p>
            </p:txBody>
          </p:sp>
        </mc:Fallback>
      </mc:AlternateContent>
      <p:grpSp>
        <p:nvGrpSpPr>
          <p:cNvPr id="11" name="Group 10"/>
          <p:cNvGrpSpPr/>
          <p:nvPr/>
        </p:nvGrpSpPr>
        <p:grpSpPr>
          <a:xfrm>
            <a:off x="2362200" y="1958010"/>
            <a:ext cx="6096000" cy="707886"/>
            <a:chOff x="2362200" y="1524000"/>
            <a:chExt cx="6096000" cy="707886"/>
          </a:xfrm>
        </p:grpSpPr>
        <mc:AlternateContent xmlns:mc="http://schemas.openxmlformats.org/markup-compatibility/2006" xmlns:a14="http://schemas.microsoft.com/office/drawing/2010/main">
          <mc:Choice Requires="a14">
            <p:sp>
              <p:nvSpPr>
                <p:cNvPr id="7" name="Rectangle 6"/>
                <p:cNvSpPr/>
                <p:nvPr/>
              </p:nvSpPr>
              <p:spPr>
                <a:xfrm>
                  <a:off x="2362200" y="1524000"/>
                  <a:ext cx="4572000" cy="7078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 </m:t>
                        </m:r>
                        <m:sSub>
                          <m:sSubPr>
                            <m:ctrlPr>
                              <a:rPr lang="en-US" sz="2000" i="1">
                                <a:latin typeface="Cambria Math"/>
                              </a:rPr>
                            </m:ctrlPr>
                          </m:sSubPr>
                          <m:e>
                            <m:r>
                              <a:rPr lang="en-US" sz="2000" b="0" i="1">
                                <a:latin typeface="Cambria Math"/>
                              </a:rPr>
                              <m:t>𝑃</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m:t>
                        </m:r>
                        <m:r>
                          <a:rPr lang="en-US" sz="2000" b="0" i="0" smtClean="0">
                            <a:latin typeface="Cambria Math"/>
                          </a:rPr>
                          <m:t>0</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rPr>
                              <m:t>∆</m:t>
                            </m:r>
                            <m:r>
                              <a:rPr lang="en-US" sz="2000" b="0" i="1">
                                <a:latin typeface="Cambria Math"/>
                              </a:rPr>
                              <m:t>𝑄</m:t>
                            </m:r>
                          </m:e>
                          <m:sub>
                            <m:r>
                              <a:rPr lang="en-US" sz="2000" b="0" i="1">
                                <a:latin typeface="Cambria Math"/>
                              </a:rPr>
                              <m:t>𝑖</m:t>
                            </m:r>
                          </m:sub>
                        </m:sSub>
                        <m:r>
                          <a:rPr lang="en-US" sz="2000" b="0" i="1" smtClean="0">
                            <a:latin typeface="Cambria Math"/>
                          </a:rPr>
                          <m:t> </m:t>
                        </m:r>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62200" y="1524000"/>
                  <a:ext cx="4572000" cy="707886"/>
                </a:xfrm>
                <a:prstGeom prst="rect">
                  <a:avLst/>
                </a:prstGeom>
                <a:blipFill rotWithShape="1">
                  <a:blip r:embed="rId3"/>
                  <a:stretch>
                    <a:fillRect b="-5172"/>
                  </a:stretch>
                </a:blipFill>
              </p:spPr>
              <p:txBody>
                <a:bodyPr/>
                <a:lstStyle/>
                <a:p>
                  <a:r>
                    <a:rPr lang="en-US">
                      <a:noFill/>
                    </a:rPr>
                    <a:t> </a:t>
                  </a:r>
                </a:p>
              </p:txBody>
            </p:sp>
          </mc:Fallback>
        </mc:AlternateContent>
        <p:sp>
          <p:nvSpPr>
            <p:cNvPr id="9" name="TextBox 8"/>
            <p:cNvSpPr txBox="1"/>
            <p:nvPr/>
          </p:nvSpPr>
          <p:spPr>
            <a:xfrm>
              <a:off x="7543800" y="1676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(44)</a:t>
              </a:r>
              <a:endParaRPr lang="en-US" sz="20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27015582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447800"/>
                <a:ext cx="8763000" cy="41495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From equation (40):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r>
                      <a:rPr lang="en-US" sz="2000" b="1" i="0" smtClean="0">
                        <a:latin typeface="Cambria Math"/>
                      </a:rPr>
                      <m:t>𝐟</m:t>
                    </m:r>
                    <m:r>
                      <a:rPr lang="en-US" sz="2000" i="1">
                        <a:latin typeface="Cambria Math"/>
                      </a:rPr>
                      <m:t>=</m:t>
                    </m:r>
                    <m:r>
                      <a:rPr lang="en-US" sz="2000" b="0" i="1" smtClean="0">
                        <a:latin typeface="Cambria Math"/>
                      </a:rPr>
                      <m:t>−</m:t>
                    </m:r>
                    <m:r>
                      <a:rPr lang="en-US" sz="2000" b="1" i="0" smtClean="0">
                        <a:latin typeface="Cambria Math"/>
                      </a:rPr>
                      <m:t>𝐉</m:t>
                    </m:r>
                    <m:r>
                      <a:rPr lang="en-US" sz="2000" b="1" i="0" smtClean="0">
                        <a:latin typeface="Cambria Math"/>
                      </a:rPr>
                      <m:t> </m:t>
                    </m:r>
                    <m:r>
                      <a:rPr lang="en-US" sz="2000" b="1" i="1" smtClean="0">
                        <a:latin typeface="Cambria Math"/>
                        <a:ea typeface="Cambria Math"/>
                      </a:rPr>
                      <m:t>∆</m:t>
                    </m:r>
                    <m:r>
                      <a:rPr lang="en-US" sz="2000" b="1" i="0" smtClean="0">
                        <a:latin typeface="Cambria Math"/>
                        <a:ea typeface="Cambria Math"/>
                      </a:rPr>
                      <m:t>𝐱</m:t>
                    </m:r>
                  </m:oMath>
                </a14:m>
                <a:endParaRPr lang="en-US" sz="2000" b="1" dirty="0" smtClean="0">
                  <a:latin typeface="Times New Roman" pitchFamily="18" charset="0"/>
                  <a:ea typeface="Cambria Math"/>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r>
                        <a:rPr lang="en-US" sz="2000" b="1" i="1">
                          <a:latin typeface="Cambria Math"/>
                        </a:rPr>
                        <m:t>=</m:t>
                      </m:r>
                      <m:r>
                        <a:rPr lang="en-US" sz="2000" b="1" i="1" smtClean="0">
                          <a:latin typeface="Cambria Math"/>
                        </a:rPr>
                        <m:t>−</m:t>
                      </m:r>
                      <m:d>
                        <m:dPr>
                          <m:begChr m:val="["/>
                          <m:endChr m:val="]"/>
                          <m:ctrlPr>
                            <a:rPr lang="en-US" sz="2000" b="1" i="1" smtClean="0">
                              <a:latin typeface="Cambria Math"/>
                            </a:rPr>
                          </m:ctrlPr>
                        </m:dPr>
                        <m:e>
                          <m:r>
                            <a:rPr lang="en-US" sz="2000" b="1" i="0" smtClean="0">
                              <a:latin typeface="Cambria Math"/>
                            </a:rPr>
                            <m:t>𝐉</m:t>
                          </m:r>
                        </m:e>
                      </m:d>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r>
                        <a:rPr lang="en-US" sz="2000" b="1" i="1" smtClean="0">
                          <a:latin typeface="Cambria Math"/>
                        </a:rPr>
                        <m:t>=</m:t>
                      </m:r>
                      <m:sSup>
                        <m:sSupPr>
                          <m:ctrlPr>
                            <a:rPr lang="en-US" sz="2000" b="1" i="1">
                              <a:latin typeface="Cambria Math"/>
                            </a:rPr>
                          </m:ctrlPr>
                        </m:sSupPr>
                        <m:e>
                          <m:r>
                            <a:rPr lang="en-US" sz="2000" b="1" i="1" smtClean="0">
                              <a:latin typeface="Cambria Math"/>
                            </a:rPr>
                            <m:t>−</m:t>
                          </m:r>
                          <m:d>
                            <m:dPr>
                              <m:begChr m:val="["/>
                              <m:endChr m:val="]"/>
                              <m:ctrlPr>
                                <a:rPr lang="en-US" sz="2000" b="1" i="1">
                                  <a:latin typeface="Cambria Math"/>
                                </a:rPr>
                              </m:ctrlPr>
                            </m:dPr>
                            <m:e>
                              <m:r>
                                <a:rPr lang="en-US" sz="2000" b="1">
                                  <a:latin typeface="Cambria Math"/>
                                </a:rPr>
                                <m:t>𝐉</m:t>
                              </m:r>
                            </m:e>
                          </m:d>
                        </m:e>
                        <m:sup>
                          <m:r>
                            <a:rPr lang="en-US" sz="2000" b="1" i="1">
                              <a:latin typeface="Cambria Math"/>
                            </a:rPr>
                            <m:t>−</m:t>
                          </m:r>
                          <m:r>
                            <a:rPr lang="en-US" sz="2000" b="1" i="1">
                              <a:latin typeface="Cambria Math"/>
                            </a:rPr>
                            <m:t>𝟏</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smtClean="0">
                              <a:latin typeface="Cambria Math"/>
                            </a:rPr>
                            <m:t>𝒌</m:t>
                          </m:r>
                          <m:r>
                            <a:rPr lang="en-US" sz="2000" b="1" i="1" smtClean="0">
                              <a:latin typeface="Cambria Math"/>
                            </a:rPr>
                            <m:t>+</m:t>
                          </m:r>
                          <m:r>
                            <a:rPr lang="en-US" sz="2000" b="1" i="1" smtClean="0">
                              <a:latin typeface="Cambria Math"/>
                            </a:rPr>
                            <m:t>𝟏</m:t>
                          </m:r>
                        </m:sub>
                      </m:sSub>
                      <m:r>
                        <a:rPr lang="en-US" sz="2000" b="1" i="1">
                          <a:latin typeface="Cambria Math"/>
                        </a:rPr>
                        <m:t>=</m:t>
                      </m:r>
                      <m:sSub>
                        <m:sSubPr>
                          <m:ctrlPr>
                            <a:rPr lang="en-US" sz="2000" b="1"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a:latin typeface="Cambria Math"/>
                            </a:rPr>
                            <m:t>𝒌</m:t>
                          </m:r>
                        </m:sub>
                      </m:sSub>
                      <m:r>
                        <a:rPr lang="en-US" sz="2000" b="1" i="1">
                          <a:latin typeface="Cambria Math"/>
                        </a:rPr>
                        <m:t>−</m:t>
                      </m:r>
                      <m:sSubSup>
                        <m:sSubSupPr>
                          <m:ctrlPr>
                            <a:rPr lang="en-US" sz="2000" b="1" i="1" smtClean="0">
                              <a:latin typeface="Cambria Math"/>
                            </a:rPr>
                          </m:ctrlPr>
                        </m:sSubSupPr>
                        <m:e>
                          <m:d>
                            <m:dPr>
                              <m:begChr m:val="["/>
                              <m:endChr m:val="]"/>
                              <m:ctrlPr>
                                <a:rPr lang="en-US" sz="2000" b="1" i="1" smtClean="0">
                                  <a:latin typeface="Cambria Math"/>
                                </a:rPr>
                              </m:ctrlPr>
                            </m:dPr>
                            <m:e>
                              <m:r>
                                <a:rPr lang="en-US" sz="2000" b="1" i="0" smtClean="0">
                                  <a:latin typeface="Cambria Math"/>
                                </a:rPr>
                                <m:t>𝐉</m:t>
                              </m:r>
                            </m:e>
                          </m:d>
                        </m:e>
                        <m:sub>
                          <m:r>
                            <a:rPr lang="en-US" sz="2000" b="1" i="1" smtClean="0">
                              <a:latin typeface="Cambria Math"/>
                            </a:rPr>
                            <m:t>𝒌</m:t>
                          </m:r>
                        </m:sub>
                        <m:sup>
                          <m:r>
                            <a:rPr lang="en-US" sz="2000" b="1" i="1" smtClean="0">
                              <a:latin typeface="Cambria Math"/>
                            </a:rPr>
                            <m:t>−</m:t>
                          </m:r>
                          <m:r>
                            <a:rPr lang="en-US" sz="2000" b="1" i="1" smtClean="0">
                              <a:latin typeface="Cambria Math"/>
                            </a:rPr>
                            <m:t>𝟏</m:t>
                          </m:r>
                        </m:sup>
                      </m:sSubSup>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e>
                        <m:sub>
                          <m:r>
                            <a:rPr lang="en-US" sz="2000" b="1" i="1" smtClean="0">
                              <a:latin typeface="Cambria Math"/>
                            </a:rPr>
                            <m:t>𝒌</m:t>
                          </m:r>
                        </m:sub>
                      </m:sSub>
                    </m:oMath>
                  </m:oMathPara>
                </a14:m>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447800"/>
                <a:ext cx="8763000" cy="4149598"/>
              </a:xfrm>
              <a:prstGeom prst="rect">
                <a:avLst/>
              </a:prstGeom>
              <a:blipFill rotWithShape="1">
                <a:blip r:embed="rId2"/>
                <a:stretch>
                  <a:fillRect l="-974" t="-1176"/>
                </a:stretch>
              </a:blipFill>
            </p:spPr>
            <p:txBody>
              <a:bodyPr/>
              <a:lstStyle/>
              <a:p>
                <a:r>
                  <a:rPr lang="en-US">
                    <a:noFill/>
                  </a:rPr>
                  <a:t> </a:t>
                </a:r>
              </a:p>
            </p:txBody>
          </p:sp>
        </mc:Fallback>
      </mc:AlternateContent>
      <p:sp>
        <p:nvSpPr>
          <p:cNvPr id="5" name="Rectangle 2"/>
          <p:cNvSpPr>
            <a:spLocks noGrp="1" noChangeArrowheads="1"/>
          </p:cNvSpPr>
          <p:nvPr>
            <p:ph type="title"/>
          </p:nvPr>
        </p:nvSpPr>
        <p:spPr>
          <a:xfrm>
            <a:off x="457200" y="228600"/>
            <a:ext cx="8229600" cy="838200"/>
          </a:xfrm>
        </p:spPr>
        <p:txBody>
          <a:bodyPr/>
          <a:lstStyle/>
          <a:p>
            <a:r>
              <a:rPr lang="en-US" dirty="0"/>
              <a:t>Newton Raphson For Power Systems</a:t>
            </a:r>
            <a:endParaRPr lang="en-US" dirty="0" smtClean="0"/>
          </a:p>
        </p:txBody>
      </p:sp>
      <p:sp>
        <p:nvSpPr>
          <p:cNvPr id="2" name="TextBox 1"/>
          <p:cNvSpPr txBox="1"/>
          <p:nvPr/>
        </p:nvSpPr>
        <p:spPr>
          <a:xfrm>
            <a:off x="7696200" y="44196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73825"/>
            <a:ext cx="2133600" cy="365125"/>
          </a:xfrm>
        </p:spPr>
        <p:txBody>
          <a:bodyPr/>
          <a:lstStyle/>
          <a:p>
            <a:fld id="{B6F15528-21DE-4FAA-801E-634DDDAF4B2B}" type="slidenum">
              <a:rPr lang="en-US" smtClean="0"/>
              <a:pPr/>
              <a:t>44</a:t>
            </a:fld>
            <a:endParaRPr lang="en-US" dirty="0"/>
          </a:p>
        </p:txBody>
      </p:sp>
      <p:sp>
        <p:nvSpPr>
          <p:cNvPr id="10" name="TextBox 9"/>
          <p:cNvSpPr txBox="1"/>
          <p:nvPr/>
        </p:nvSpPr>
        <p:spPr>
          <a:xfrm>
            <a:off x="381000" y="5181600"/>
            <a:ext cx="85344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(45) shows how the state variable can be solved for each iteration.</a:t>
            </a:r>
          </a:p>
          <a:p>
            <a:pPr marL="342900" indent="-342900">
              <a:buFont typeface="Wingdings" pitchFamily="2" charset="2"/>
              <a:buChar char="Ø"/>
            </a:pPr>
            <a:r>
              <a:rPr lang="en-US" sz="2400" dirty="0" smtClean="0">
                <a:latin typeface="Times New Roman" pitchFamily="18" charset="0"/>
                <a:cs typeface="Times New Roman" pitchFamily="18" charset="0"/>
              </a:rPr>
              <a:t>The number of iterations depends on the desired accuracy.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1277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Worked Powerflow Examples</a:t>
            </a:r>
            <a:endParaRPr lang="en-US" dirty="0"/>
          </a:p>
        </p:txBody>
      </p:sp>
      <p:sp>
        <p:nvSpPr>
          <p:cNvPr id="6" name="Content Placeholder 5"/>
          <p:cNvSpPr>
            <a:spLocks noGrp="1"/>
          </p:cNvSpPr>
          <p:nvPr>
            <p:ph idx="1"/>
          </p:nvPr>
        </p:nvSpPr>
        <p:spPr/>
        <p:txBody>
          <a:bodyPr/>
          <a:lstStyle/>
          <a:p>
            <a:r>
              <a:rPr lang="en-US" sz="2800" dirty="0" smtClean="0"/>
              <a:t>Gauss </a:t>
            </a:r>
            <a:r>
              <a:rPr lang="en-US" sz="2800" dirty="0" err="1" smtClean="0"/>
              <a:t>Siedel</a:t>
            </a:r>
            <a:endParaRPr lang="en-US" sz="2800" dirty="0" smtClean="0"/>
          </a:p>
          <a:p>
            <a:endParaRPr lang="en-US" sz="2800" dirty="0"/>
          </a:p>
          <a:p>
            <a:r>
              <a:rPr lang="en-US" sz="2800" dirty="0" smtClean="0"/>
              <a:t>Newton Raphson</a:t>
            </a:r>
            <a:endParaRPr lang="en-US" sz="2800" dirty="0"/>
          </a:p>
          <a:p>
            <a:pPr marL="3086100" lvl="6" indent="-342900">
              <a:buFont typeface="Wingdings" pitchFamily="2" charset="2"/>
              <a:buChar char="Ø"/>
            </a:pPr>
            <a:endParaRPr lang="en-US" sz="2400" dirty="0">
              <a:latin typeface="Times New Roman" pitchFamily="18" charset="0"/>
              <a:cs typeface="Times New Roman" pitchFamily="18" charset="0"/>
            </a:endParaRP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14784709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04" y="2209800"/>
            <a:ext cx="8527144" cy="4572000"/>
          </a:xfrm>
        </p:spPr>
      </p:pic>
      <p:sp>
        <p:nvSpPr>
          <p:cNvPr id="5" name="TextBox 4"/>
          <p:cNvSpPr txBox="1"/>
          <p:nvPr/>
        </p:nvSpPr>
        <p:spPr>
          <a:xfrm>
            <a:off x="130629" y="1143000"/>
            <a:ext cx="6705600" cy="1200329"/>
          </a:xfrm>
          <a:prstGeom prst="rect">
            <a:avLst/>
          </a:prstGeom>
          <a:noFill/>
        </p:spPr>
        <p:txBody>
          <a:bodyPr wrap="square" rtlCol="0">
            <a:spAutoFit/>
          </a:bodyPr>
          <a:lstStyle/>
          <a:p>
            <a:r>
              <a:rPr lang="en-US" sz="2400" dirty="0">
                <a:latin typeface="Times New Roman" pitchFamily="18" charset="0"/>
                <a:cs typeface="Times New Roman" pitchFamily="18" charset="0"/>
              </a:rPr>
              <a:t>The figure below shows a single-line diagram of a five-bus power system. The four tables on the following slides contain input data. </a:t>
            </a:r>
          </a:p>
        </p:txBody>
      </p:sp>
      <p:sp>
        <p:nvSpPr>
          <p:cNvPr id="7" name="Title 1"/>
          <p:cNvSpPr>
            <a:spLocks noGrp="1"/>
          </p:cNvSpPr>
          <p:nvPr>
            <p:ph type="title"/>
          </p:nvPr>
        </p:nvSpPr>
        <p:spPr>
          <a:xfrm>
            <a:off x="838200" y="0"/>
            <a:ext cx="7467600" cy="1143000"/>
          </a:xfrm>
        </p:spPr>
        <p:txBody>
          <a:bodyPr>
            <a:normAutofit/>
          </a:bodyPr>
          <a:lstStyle/>
          <a:p>
            <a:pPr lvl="1" algn="ctr"/>
            <a:r>
              <a:rPr lang="en-US" sz="3200" dirty="0" smtClean="0">
                <a:latin typeface="Times New Roman" pitchFamily="18" charset="0"/>
                <a:cs typeface="Times New Roman" pitchFamily="18" charset="0"/>
              </a:rPr>
              <a:t>Gauss-Seidel Worked Example</a:t>
            </a:r>
            <a:endParaRPr lang="en-US" sz="3200" kern="1200" dirty="0">
              <a:solidFill>
                <a:schemeClr val="tx1"/>
              </a:solidFill>
              <a:latin typeface="Times New Roman" pitchFamily="18" charset="0"/>
              <a:ea typeface="+mj-ea"/>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5801831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4033589308"/>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91440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r>
                                <a:rPr lang="en-US" b="0" i="1" smtClean="0">
                                  <a:latin typeface="Cambria Math"/>
                                </a:rPr>
                                <m:t>𝛿</m:t>
                              </m:r>
                            </m:oMath>
                          </a14:m>
                          <a:r>
                            <a:rPr lang="en-US" b="0" dirty="0" smtClean="0">
                              <a:latin typeface="Times New Roman" pitchFamily="18" charset="0"/>
                              <a:cs typeface="Times New Roman" pitchFamily="18" charset="0"/>
                            </a:rPr>
                            <a:t> degrees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𝐺𝑚𝑎𝑥</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𝐺𝑚𝑖𝑛</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4033589308"/>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118872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2"/>
                          <a:stretch>
                            <a:fillRect l="-256329" t="-2564" r="-498101" b="-163590"/>
                          </a:stretch>
                        </a:blipFill>
                      </a:tcPr>
                    </a:tc>
                    <a:tc>
                      <a:txBody>
                        <a:bodyPr/>
                        <a:lstStyle/>
                        <a:p>
                          <a:endParaRPr lang="en-US"/>
                        </a:p>
                      </a:txBody>
                      <a:tcPr>
                        <a:blipFill rotWithShape="1">
                          <a:blip r:embed="rId2"/>
                          <a:stretch>
                            <a:fillRect l="-502679" t="-2564" r="-602679" b="-163590"/>
                          </a:stretch>
                        </a:blipFill>
                      </a:tcPr>
                    </a:tc>
                    <a:tc>
                      <a:txBody>
                        <a:bodyPr/>
                        <a:lstStyle/>
                        <a:p>
                          <a:endParaRPr lang="en-US"/>
                        </a:p>
                      </a:txBody>
                      <a:tcPr>
                        <a:blipFill rotWithShape="1">
                          <a:blip r:embed="rId2"/>
                          <a:stretch>
                            <a:fillRect l="-500000" t="-2564" r="-400000" b="-163590"/>
                          </a:stretch>
                        </a:blipFill>
                      </a:tcPr>
                    </a:tc>
                    <a:tc>
                      <a:txBody>
                        <a:bodyPr/>
                        <a:lstStyle/>
                        <a:p>
                          <a:endParaRPr lang="en-US"/>
                        </a:p>
                      </a:txBody>
                      <a:tcPr>
                        <a:blipFill rotWithShape="1">
                          <a:blip r:embed="rId2"/>
                          <a:stretch>
                            <a:fillRect l="-600000" t="-2564" r="-300000" b="-163590"/>
                          </a:stretch>
                        </a:blipFill>
                      </a:tcPr>
                    </a:tc>
                    <a:tc>
                      <a:txBody>
                        <a:bodyPr/>
                        <a:lstStyle/>
                        <a:p>
                          <a:endParaRPr lang="en-US"/>
                        </a:p>
                      </a:txBody>
                      <a:tcPr>
                        <a:blipFill rotWithShape="1">
                          <a:blip r:embed="rId2"/>
                          <a:stretch>
                            <a:fillRect l="-700000" t="-2564" r="-200000" b="-163590"/>
                          </a:stretch>
                        </a:blipFill>
                      </a:tcPr>
                    </a:tc>
                    <a:tc>
                      <a:txBody>
                        <a:bodyPr/>
                        <a:lstStyle/>
                        <a:p>
                          <a:endParaRPr lang="en-US"/>
                        </a:p>
                      </a:txBody>
                      <a:tcPr>
                        <a:blipFill rotWithShape="1">
                          <a:blip r:embed="rId2"/>
                          <a:stretch>
                            <a:fillRect l="-800000" t="-2564" r="-100000" b="-163590"/>
                          </a:stretch>
                        </a:blipFill>
                      </a:tcPr>
                    </a:tc>
                    <a:tc>
                      <a:txBody>
                        <a:bodyPr/>
                        <a:lstStyle/>
                        <a:p>
                          <a:endParaRPr lang="en-US"/>
                        </a:p>
                      </a:txBody>
                      <a:tcPr>
                        <a:blipFill rotWithShape="1">
                          <a:blip r:embed="rId2"/>
                          <a:stretch>
                            <a:fillRect l="-900000" t="-2564" b="-163590"/>
                          </a:stretch>
                        </a:blip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5" name="TextBox 4"/>
          <p:cNvSpPr txBox="1"/>
          <p:nvPr/>
        </p:nvSpPr>
        <p:spPr>
          <a:xfrm>
            <a:off x="457200" y="838200"/>
            <a:ext cx="5486400" cy="461665"/>
          </a:xfrm>
          <a:prstGeom prst="rect">
            <a:avLst/>
          </a:prstGeom>
          <a:noFill/>
        </p:spPr>
        <p:txBody>
          <a:bodyPr wrap="square" rtlCol="0">
            <a:spAutoFit/>
          </a:bodyPr>
          <a:lstStyle/>
          <a:p>
            <a:r>
              <a:rPr lang="en-US" sz="2400" dirty="0">
                <a:latin typeface="Times New Roman" pitchFamily="18" charset="0"/>
                <a:cs typeface="Times New Roman" pitchFamily="18" charset="0"/>
              </a:rPr>
              <a:t>Bus input Data </a:t>
            </a:r>
          </a:p>
        </p:txBody>
      </p:sp>
      <p:sp>
        <p:nvSpPr>
          <p:cNvPr id="6" name="TextBox 5"/>
          <p:cNvSpPr txBox="1"/>
          <p:nvPr/>
        </p:nvSpPr>
        <p:spPr>
          <a:xfrm>
            <a:off x="457200" y="4876800"/>
            <a:ext cx="82296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Bus 1 has a generator connected and is a swing bus.</a:t>
            </a:r>
          </a:p>
          <a:p>
            <a:pPr marL="342900" indent="-342900">
              <a:buFont typeface="Wingdings" pitchFamily="2" charset="2"/>
              <a:buChar char="Ø"/>
            </a:pPr>
            <a:r>
              <a:rPr lang="en-US" sz="2400" dirty="0" smtClean="0">
                <a:latin typeface="Times New Roman" pitchFamily="18" charset="0"/>
                <a:cs typeface="Times New Roman" pitchFamily="18" charset="0"/>
              </a:rPr>
              <a:t>Bus 3 has a generator and a load connected. It is a voltage controlled bus.</a:t>
            </a:r>
          </a:p>
          <a:p>
            <a:pPr marL="342900" indent="-342900">
              <a:buFont typeface="Wingdings" pitchFamily="2" charset="2"/>
              <a:buChar char="Ø"/>
            </a:pPr>
            <a:r>
              <a:rPr lang="en-US" sz="2400" dirty="0" smtClean="0">
                <a:latin typeface="Times New Roman" pitchFamily="18" charset="0"/>
                <a:cs typeface="Times New Roman" pitchFamily="18" charset="0"/>
              </a:rPr>
              <a:t>Buses 2,3, and 5 are all load buses. </a:t>
            </a:r>
          </a:p>
          <a:p>
            <a:r>
              <a:rPr lang="en-US" sz="2400" dirty="0">
                <a:latin typeface="Times New Roman" pitchFamily="18" charset="0"/>
                <a:cs typeface="Times New Roman" pitchFamily="18" charset="0"/>
              </a:rPr>
              <a:t>	</a:t>
            </a:r>
          </a:p>
        </p:txBody>
      </p:sp>
      <p:sp>
        <p:nvSpPr>
          <p:cNvPr id="2" name="Slide Number Placeholder 1"/>
          <p:cNvSpPr>
            <a:spLocks noGrp="1"/>
          </p:cNvSpPr>
          <p:nvPr>
            <p:ph type="sldNum" sz="quarter" idx="12"/>
          </p:nvPr>
        </p:nvSpPr>
        <p:spPr>
          <a:xfrm>
            <a:off x="6993903" y="6492089"/>
            <a:ext cx="2133600" cy="365125"/>
          </a:xfrm>
        </p:spPr>
        <p:txBody>
          <a:bodyPr/>
          <a:lstStyle/>
          <a:p>
            <a:fld id="{B6F15528-21DE-4FAA-801E-634DDDAF4B2B}" type="slidenum">
              <a:rPr lang="en-US" smtClean="0"/>
              <a:pPr/>
              <a:t>47</a:t>
            </a:fld>
            <a:endParaRPr lang="en-US" dirty="0"/>
          </a:p>
        </p:txBody>
      </p:sp>
    </p:spTree>
    <p:extLst>
      <p:ext uri="{BB962C8B-B14F-4D97-AF65-F5344CB8AC3E}">
        <p14:creationId xmlns:p14="http://schemas.microsoft.com/office/powerpoint/2010/main" val="9712115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8358015"/>
              </p:ext>
            </p:extLst>
          </p:nvPr>
        </p:nvGraphicFramePr>
        <p:xfrm>
          <a:off x="533400" y="990600"/>
          <a:ext cx="6858000" cy="2026920"/>
        </p:xfrm>
        <a:graphic>
          <a:graphicData uri="http://schemas.openxmlformats.org/drawingml/2006/table">
            <a:tbl>
              <a:tblPr firstRow="1" bandRow="1">
                <a:tableStyleId>{5940675A-B579-460E-94D1-54222C63F5DA}</a:tableStyleId>
              </a:tblPr>
              <a:tblGrid>
                <a:gridCol w="1371600"/>
                <a:gridCol w="1371600"/>
                <a:gridCol w="1371600"/>
                <a:gridCol w="1371600"/>
                <a:gridCol w="1371600"/>
              </a:tblGrid>
              <a:tr h="370840">
                <a:tc>
                  <a:txBody>
                    <a:bodyPr/>
                    <a:lstStyle/>
                    <a:p>
                      <a:r>
                        <a:rPr lang="en-US" dirty="0" smtClean="0">
                          <a:latin typeface="Times New Roman" pitchFamily="18" charset="0"/>
                          <a:cs typeface="Times New Roman" pitchFamily="18" charset="0"/>
                        </a:rPr>
                        <a:t>Bus-to-Bus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R’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X’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B’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Maximum</a:t>
                      </a:r>
                      <a:r>
                        <a:rPr lang="en-US" baseline="0" dirty="0" smtClean="0">
                          <a:latin typeface="Times New Roman" pitchFamily="18" charset="0"/>
                          <a:cs typeface="Times New Roman" pitchFamily="18" charset="0"/>
                        </a:rPr>
                        <a:t> MVA per unit</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2-4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0.0090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1.72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0.88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0.00225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0.44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66205267"/>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37084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𝐵</m:t>
                                  </m:r>
                                </m:e>
                                <m:sub>
                                  <m:r>
                                    <a:rPr lang="en-US" b="0" i="1" smtClean="0">
                                      <a:latin typeface="Cambria Math"/>
                                    </a:rPr>
                                    <m:t>𝑚</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66205267"/>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118872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2"/>
                          <a:stretch>
                            <a:fillRect l="-302083" t="-2564" r="-201042" b="-70256"/>
                          </a:stretch>
                        </a:blip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6" name="TextBox 5"/>
          <p:cNvSpPr txBox="1"/>
          <p:nvPr/>
        </p:nvSpPr>
        <p:spPr>
          <a:xfrm>
            <a:off x="533400" y="528935"/>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input Data</a:t>
            </a:r>
            <a:endParaRPr lang="en-US" sz="2400" dirty="0">
              <a:latin typeface="Times New Roman" pitchFamily="18" charset="0"/>
              <a:cs typeface="Times New Roman" pitchFamily="18" charset="0"/>
            </a:endParaRPr>
          </a:p>
        </p:txBody>
      </p:sp>
      <p:sp>
        <p:nvSpPr>
          <p:cNvPr id="7" name="TextBox 6"/>
          <p:cNvSpPr txBox="1"/>
          <p:nvPr/>
        </p:nvSpPr>
        <p:spPr>
          <a:xfrm>
            <a:off x="533400" y="3805535"/>
            <a:ext cx="739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Transformer input Data</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6993903" y="6492875"/>
            <a:ext cx="2133600" cy="365125"/>
          </a:xfrm>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827942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452687565"/>
                  </p:ext>
                </p:extLst>
              </p:nvPr>
            </p:nvGraphicFramePr>
            <p:xfrm>
              <a:off x="441960" y="996568"/>
              <a:ext cx="8229600" cy="2763520"/>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1</m:t>
                                    </m:r>
                                  </m:sub>
                                </m:sSub>
                                <m:r>
                                  <a:rPr lang="en-US" smtClean="0">
                                    <a:latin typeface="Cambria Math"/>
                                  </a:rPr>
                                  <m:t>=1.0, </m:t>
                                </m:r>
                                <m:sSub>
                                  <m:sSubPr>
                                    <m:ctrlPr>
                                      <a:rPr lang="en-US" i="1" smtClean="0">
                                        <a:latin typeface="Cambria Math"/>
                                      </a:rPr>
                                    </m:ctrlPr>
                                  </m:sSubPr>
                                  <m:e>
                                    <m:r>
                                      <a:rPr lang="en-US" smtClean="0">
                                        <a:latin typeface="Cambria Math"/>
                                      </a:rPr>
                                      <m:t>𝛿</m:t>
                                    </m:r>
                                  </m:e>
                                  <m:sub>
                                    <m:r>
                                      <a:rPr lang="en-US" smtClean="0">
                                        <a:latin typeface="Cambria Math"/>
                                      </a:rPr>
                                      <m:t>1</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1</m:t>
                                    </m:r>
                                  </m:sub>
                                </m:sSub>
                                <m:r>
                                  <a:rPr lang="en-US" smtClean="0">
                                    <a:latin typeface="Cambria Math"/>
                                  </a:rPr>
                                  <m:t>,</m:t>
                                </m:r>
                                <m:sSub>
                                  <m:sSubPr>
                                    <m:ctrlPr>
                                      <a:rPr lang="en-US" i="1" smtClean="0">
                                        <a:latin typeface="Cambria Math"/>
                                      </a:rPr>
                                    </m:ctrlPr>
                                  </m:sSubPr>
                                  <m:e>
                                    <m:r>
                                      <a:rPr lang="en-US" smtClean="0">
                                        <a:latin typeface="Cambria Math"/>
                                      </a:rPr>
                                      <m:t>𝑄</m:t>
                                    </m:r>
                                  </m:e>
                                  <m:sub>
                                    <m:r>
                                      <a:rPr lang="en-US" smtClean="0">
                                        <a:latin typeface="Cambria Math"/>
                                      </a:rPr>
                                      <m:t>1</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smtClean="0">
                                        <a:latin typeface="Cambria Math"/>
                                      </a:rPr>
                                      <m:t>2</m:t>
                                    </m:r>
                                  </m:sub>
                                </m:sSub>
                                <m:r>
                                  <a:rPr lang="en-US" smtClean="0">
                                    <a:latin typeface="Cambria Math"/>
                                  </a:rPr>
                                  <m:t>=−8</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𝑄</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𝐿</m:t>
                                    </m:r>
                                    <m:r>
                                      <a:rPr lang="en-US" smtClean="0">
                                        <a:latin typeface="Cambria Math"/>
                                      </a:rPr>
                                      <m:t>2</m:t>
                                    </m:r>
                                  </m:sub>
                                </m:sSub>
                                <m:r>
                                  <a:rPr lang="en-US" smtClean="0">
                                    <a:latin typeface="Cambria Math"/>
                                  </a:rPr>
                                  <m:t>=−</m:t>
                                </m:r>
                                <m:r>
                                  <a:rPr lang="en-US" b="0" i="0" smtClean="0">
                                    <a:latin typeface="Cambria Math"/>
                                  </a:rPr>
                                  <m:t>2.</m:t>
                                </m:r>
                                <m:r>
                                  <a:rPr lang="en-US" smtClean="0">
                                    <a:latin typeface="Cambria Math"/>
                                  </a:rPr>
                                  <m:t>8</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2</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3</m:t>
                                    </m:r>
                                  </m:sub>
                                </m:sSub>
                                <m:r>
                                  <a:rPr lang="en-US" smtClean="0">
                                    <a:latin typeface="Cambria Math"/>
                                  </a:rPr>
                                  <m:t>=1.05</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b="0" i="0"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b="0" i="1"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b="0" i="1" smtClean="0">
                                        <a:latin typeface="Cambria Math"/>
                                      </a:rPr>
                                      <m:t>3</m:t>
                                    </m:r>
                                  </m:sub>
                                </m:sSub>
                                <m:r>
                                  <a:rPr lang="en-US" smtClean="0">
                                    <a:latin typeface="Cambria Math"/>
                                  </a:rPr>
                                  <m:t>=</m:t>
                                </m:r>
                                <m:r>
                                  <a:rPr lang="en-US" b="0" i="0" smtClean="0">
                                    <a:latin typeface="Cambria Math"/>
                                  </a:rPr>
                                  <m:t>4.4</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𝑄</m:t>
                                    </m:r>
                                  </m:e>
                                  <m:sub>
                                    <m:r>
                                      <a:rPr lang="en-US"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3</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4</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4</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4</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4</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5</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5</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5</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5</m:t>
                                    </m:r>
                                  </m:sub>
                                </m:sSub>
                              </m:oMath>
                            </m:oMathPara>
                          </a14:m>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674985305"/>
                  </p:ext>
                </p:extLst>
              </p:nvPr>
            </p:nvGraphicFramePr>
            <p:xfrm>
              <a:off x="441960" y="996568"/>
              <a:ext cx="8229600" cy="2813432"/>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87033">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104762" r="-58065" b="-555556"/>
                          </a:stretch>
                        </a:blipFill>
                      </a:tcPr>
                    </a:tc>
                    <a:tc>
                      <a:txBody>
                        <a:bodyPr/>
                        <a:lstStyle/>
                        <a:p>
                          <a:endParaRPr lang="en-US"/>
                        </a:p>
                      </a:txBody>
                      <a:tcPr>
                        <a:blipFill rotWithShape="1">
                          <a:blip r:embed="rId2"/>
                          <a:stretch>
                            <a:fillRect l="-200222" t="-104762" b="-555556"/>
                          </a:stretch>
                        </a:blipFill>
                      </a:tcPr>
                    </a:tc>
                  </a:tr>
                  <a:tr h="64008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121698" r="-58065" b="-230189"/>
                          </a:stretch>
                        </a:blipFill>
                      </a:tcPr>
                    </a:tc>
                    <a:tc>
                      <a:txBody>
                        <a:bodyPr/>
                        <a:lstStyle/>
                        <a:p>
                          <a:endParaRPr lang="en-US"/>
                        </a:p>
                      </a:txBody>
                      <a:tcPr>
                        <a:blipFill rotWithShape="1">
                          <a:blip r:embed="rId2"/>
                          <a:stretch>
                            <a:fillRect l="-200222" t="-121698" b="-230189"/>
                          </a:stretch>
                        </a:blipFill>
                      </a:tcPr>
                    </a:tc>
                  </a:tr>
                  <a:tr h="64008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223810" r="-58065" b="-132381"/>
                          </a:stretch>
                        </a:blipFill>
                      </a:tcPr>
                    </a:tc>
                    <a:tc>
                      <a:txBody>
                        <a:bodyPr/>
                        <a:lstStyle/>
                        <a:p>
                          <a:endParaRPr lang="en-US"/>
                        </a:p>
                      </a:txBody>
                      <a:tcPr>
                        <a:blipFill rotWithShape="1">
                          <a:blip r:embed="rId2"/>
                          <a:stretch>
                            <a:fillRect l="-200222" t="-223810" b="-132381"/>
                          </a:stretch>
                        </a:blipFill>
                      </a:tcPr>
                    </a:tc>
                  </a:tr>
                  <a:tr h="38703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539683" r="-58065" b="-120635"/>
                          </a:stretch>
                        </a:blipFill>
                      </a:tcPr>
                    </a:tc>
                    <a:tc>
                      <a:txBody>
                        <a:bodyPr/>
                        <a:lstStyle/>
                        <a:p>
                          <a:endParaRPr lang="en-US"/>
                        </a:p>
                      </a:txBody>
                      <a:tcPr>
                        <a:blipFill rotWithShape="1">
                          <a:blip r:embed="rId2"/>
                          <a:stretch>
                            <a:fillRect l="-200222" t="-539683" b="-120635"/>
                          </a:stretch>
                        </a:blipFill>
                      </a:tcPr>
                    </a:tc>
                  </a:tr>
                  <a:tr h="388366">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2"/>
                          <a:stretch>
                            <a:fillRect l="-16258" t="-629688" r="-58065" b="-18750"/>
                          </a:stretch>
                        </a:blipFill>
                      </a:tcPr>
                    </a:tc>
                    <a:tc>
                      <a:txBody>
                        <a:bodyPr/>
                        <a:lstStyle/>
                        <a:p>
                          <a:endParaRPr lang="en-US"/>
                        </a:p>
                      </a:txBody>
                      <a:tcPr>
                        <a:blipFill rotWithShape="1">
                          <a:blip r:embed="rId2"/>
                          <a:stretch>
                            <a:fillRect l="-200222" t="-629688" b="-18750"/>
                          </a:stretch>
                        </a:blipFill>
                      </a:tcPr>
                    </a:tc>
                  </a:tr>
                </a:tbl>
              </a:graphicData>
            </a:graphic>
          </p:graphicFrame>
        </mc:Fallback>
      </mc:AlternateContent>
      <p:sp>
        <p:nvSpPr>
          <p:cNvPr id="5" name="TextBox 4"/>
          <p:cNvSpPr txBox="1"/>
          <p:nvPr/>
        </p:nvSpPr>
        <p:spPr>
          <a:xfrm>
            <a:off x="432816" y="381000"/>
            <a:ext cx="733653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Input Data and Unknowns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32816" y="4114800"/>
                <a:ext cx="8253984" cy="1938992"/>
              </a:xfrm>
              <a:prstGeom prst="rect">
                <a:avLst/>
              </a:prstGeom>
            </p:spPr>
            <p:txBody>
              <a:bodyPr wrap="square">
                <a:spAutoFit/>
              </a:bodyPr>
              <a:lstStyle/>
              <a:p>
                <a:r>
                  <a:rPr lang="en-US" sz="2400" dirty="0">
                    <a:latin typeface="Times New Roman" pitchFamily="18" charset="0"/>
                    <a:cs typeface="Times New Roman" pitchFamily="18" charset="0"/>
                  </a:rPr>
                  <a:t>Now compute the elements of  the second row of </a:t>
                </a:r>
                <a14:m>
                  <m:oMath xmlns:m="http://schemas.openxmlformats.org/officeDocument/2006/math">
                    <m:sSub>
                      <m:sSubPr>
                        <m:ctrlPr>
                          <a:rPr lang="en-US" sz="2400" i="1">
                            <a:latin typeface="Cambria Math"/>
                          </a:rPr>
                        </m:ctrlPr>
                      </m:sSubPr>
                      <m:e>
                        <m:r>
                          <a:rPr lang="en-US" sz="2400" b="1" i="1">
                            <a:latin typeface="Cambria Math"/>
                          </a:rPr>
                          <m:t>𝒀</m:t>
                        </m:r>
                      </m:e>
                      <m:sub>
                        <m:r>
                          <a:rPr lang="en-US" sz="2400" i="1">
                            <a:latin typeface="Cambria Math"/>
                          </a:rPr>
                          <m:t>𝑏𝑢𝑠</m:t>
                        </m:r>
                      </m:sub>
                    </m:sSub>
                    <m:r>
                      <a:rPr lang="en-US" sz="2400">
                        <a:latin typeface="Cambria Math"/>
                      </a:rPr>
                      <m:t>.</m:t>
                    </m:r>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Since </a:t>
                </a:r>
                <a:r>
                  <a:rPr lang="en-US" sz="2400" dirty="0">
                    <a:latin typeface="Times New Roman" pitchFamily="18" charset="0"/>
                    <a:cs typeface="Times New Roman" pitchFamily="18" charset="0"/>
                  </a:rPr>
                  <a:t>buses 1 and 3 are not directly connected to bus 2</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𝑌</m:t>
                        </m:r>
                      </m:e>
                      <m:sub>
                        <m:r>
                          <a:rPr lang="en-US" sz="2400" i="1">
                            <a:latin typeface="Cambria Math"/>
                          </a:rPr>
                          <m:t>21</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23</m:t>
                        </m:r>
                      </m:sub>
                    </m:sSub>
                    <m:r>
                      <a:rPr lang="en-US" sz="2400" i="1">
                        <a:latin typeface="Cambria Math"/>
                      </a:rPr>
                      <m:t>=0</m:t>
                    </m:r>
                  </m:oMath>
                </a14:m>
                <a:endParaRPr lang="en-US" sz="2400" i="1"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32816" y="4114800"/>
                <a:ext cx="8253984" cy="1938992"/>
              </a:xfrm>
              <a:prstGeom prst="rect">
                <a:avLst/>
              </a:prstGeom>
              <a:blipFill rotWithShape="1">
                <a:blip r:embed="rId3"/>
                <a:stretch>
                  <a:fillRect l="-1108" t="-25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49</a:t>
            </a:fld>
            <a:endParaRPr lang="en-US" dirty="0"/>
          </a:p>
        </p:txBody>
      </p:sp>
    </p:spTree>
    <p:extLst>
      <p:ext uri="{BB962C8B-B14F-4D97-AF65-F5344CB8AC3E}">
        <p14:creationId xmlns:p14="http://schemas.microsoft.com/office/powerpoint/2010/main" val="25021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81200"/>
            <a:ext cx="5534705" cy="367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 Cont.</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5</a:t>
            </a:fld>
            <a:endParaRPr lang="en-US" dirty="0">
              <a:solidFill>
                <a:schemeClr val="bg1">
                  <a:lumMod val="50000"/>
                </a:schemeClr>
              </a:solidFill>
              <a:latin typeface="Times New Roman" pitchFamily="18" charset="0"/>
              <a:cs typeface="Times New Roman" pitchFamily="18" charset="0"/>
            </a:endParaRPr>
          </a:p>
        </p:txBody>
      </p:sp>
      <p:sp>
        <p:nvSpPr>
          <p:cNvPr id="3" name="Oval 2"/>
          <p:cNvSpPr/>
          <p:nvPr/>
        </p:nvSpPr>
        <p:spPr>
          <a:xfrm>
            <a:off x="1752600"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752600"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477555"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77555"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85800" y="2590799"/>
            <a:ext cx="7315200" cy="2455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1400" y="1230868"/>
            <a:ext cx="18288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Power Injections</a:t>
            </a:r>
            <a:endParaRPr lang="en-US" dirty="0">
              <a:solidFill>
                <a:srgbClr val="FF0000"/>
              </a:solidFill>
              <a:latin typeface="Times New Roman" pitchFamily="18" charset="0"/>
              <a:cs typeface="Times New Roman" pitchFamily="18" charset="0"/>
            </a:endParaRPr>
          </a:p>
        </p:txBody>
      </p:sp>
      <p:sp>
        <p:nvSpPr>
          <p:cNvPr id="18" name="TextBox 17"/>
          <p:cNvSpPr txBox="1"/>
          <p:nvPr/>
        </p:nvSpPr>
        <p:spPr>
          <a:xfrm>
            <a:off x="3352800" y="5835134"/>
            <a:ext cx="25146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Network Formulation</a:t>
            </a:r>
            <a:endParaRPr lang="en-US"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3232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3" grpId="0" animBg="1"/>
      <p:bldP spid="13" grpId="1" animBg="1"/>
      <p:bldP spid="14" grpId="0" animBg="1"/>
      <p:bldP spid="14" grpId="1" animBg="1"/>
      <p:bldP spid="15" grpId="0" animBg="1"/>
      <p:bldP spid="15" grpId="1" animBg="1"/>
      <p:bldP spid="16" grpId="0" animBg="1"/>
      <p:bldP spid="5" grpId="0"/>
      <p:bldP spid="5" grpId="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457200" y="1600200"/>
                <a:ext cx="8229600" cy="4958152"/>
              </a:xfrm>
              <a:prstGeom prst="rect">
                <a:avLst/>
              </a:prstGeom>
              <a:noFill/>
            </p:spPr>
            <p:txBody>
              <a:bodyPr wrap="square" rtlCol="0">
                <a:spAutoFit/>
              </a:bodyPr>
              <a:lstStyle/>
              <a:p>
                <a:pPr marL="0" indent="0">
                  <a:buNone/>
                </a:pPr>
                <a:r>
                  <a:rPr lang="en-US" sz="2000" dirty="0"/>
                  <a:t>By using values from the Line input Data, compute the following.</a:t>
                </a:r>
              </a:p>
              <a:p>
                <a:pPr marL="0" indent="0">
                  <a:buNone/>
                </a:pPr>
                <a:r>
                  <a:rPr lang="en-US" sz="2000" i="1" dirty="0"/>
                  <a:t>	</a:t>
                </a:r>
                <a:r>
                  <a:rPr lang="en-US" sz="2000" i="1"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0.009+</m:t>
                        </m:r>
                        <m:r>
                          <a:rPr lang="en-US" sz="2000" i="1">
                            <a:latin typeface="Cambria Math"/>
                          </a:rPr>
                          <m:t>𝑗</m:t>
                        </m:r>
                        <m:r>
                          <a:rPr lang="en-US" sz="2000" i="1">
                            <a:latin typeface="Cambria Math"/>
                          </a:rPr>
                          <m:t>0.1</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=−0.89276+</m:t>
                    </m:r>
                    <m:r>
                      <a:rPr lang="en-US" sz="2000" i="1">
                        <a:latin typeface="Cambria Math"/>
                      </a:rPr>
                      <m:t>𝑗</m:t>
                    </m:r>
                    <m:r>
                      <a:rPr lang="en-US" sz="2000" i="1">
                        <a:latin typeface="Cambria Math"/>
                      </a:rPr>
                      <m:t>9.91964=9.95972∠95.143°</m:t>
                    </m:r>
                  </m:oMath>
                </a14:m>
                <a:r>
                  <a:rPr lang="en-US" sz="2000" dirty="0" smtClean="0"/>
                  <a:t> per unit</a:t>
                </a:r>
              </a:p>
              <a:p>
                <a:pPr marL="0" indent="0">
                  <a:buNone/>
                </a:pPr>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25</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0.0045+</m:t>
                        </m:r>
                        <m:r>
                          <a:rPr lang="en-US" sz="2000" i="1">
                            <a:latin typeface="Cambria Math"/>
                          </a:rPr>
                          <m:t>𝑗</m:t>
                        </m:r>
                        <m:r>
                          <a:rPr lang="en-US" sz="2000" i="1">
                            <a:latin typeface="Cambria Math"/>
                          </a:rPr>
                          <m:t>0.05</m:t>
                        </m:r>
                      </m:den>
                    </m:f>
                  </m:oMath>
                </a14:m>
                <a:endParaRPr lang="en-US" sz="2000" i="1" dirty="0" smtClean="0"/>
              </a:p>
              <a:p>
                <a:pPr marL="0" indent="0">
                  <a:buNone/>
                </a:pPr>
                <a:r>
                  <a:rPr lang="en-US" sz="2000" dirty="0"/>
                  <a:t>	</a:t>
                </a:r>
                <a:r>
                  <a:rPr lang="en-US" sz="2000" dirty="0" smtClean="0"/>
                  <a:t>	</a:t>
                </a:r>
                <a14:m>
                  <m:oMath xmlns:m="http://schemas.openxmlformats.org/officeDocument/2006/math">
                    <m:r>
                      <a:rPr lang="en-US" sz="2000" i="1">
                        <a:latin typeface="Cambria Math"/>
                      </a:rPr>
                      <m:t>=−1.78552+</m:t>
                    </m:r>
                    <m:r>
                      <a:rPr lang="en-US" sz="2000" i="1">
                        <a:latin typeface="Cambria Math"/>
                      </a:rPr>
                      <m:t>𝑗</m:t>
                    </m:r>
                    <m:r>
                      <a:rPr lang="en-US" sz="2000" i="1">
                        <a:latin typeface="Cambria Math"/>
                      </a:rPr>
                      <m:t>19.83932=19.9195∠95.143°</m:t>
                    </m:r>
                  </m:oMath>
                </a14:m>
                <a:r>
                  <a:rPr lang="en-US" sz="2000" dirty="0" smtClean="0"/>
                  <a:t> per unit</a:t>
                </a:r>
              </a:p>
              <a:p>
                <a:pPr marL="0" indent="0">
                  <a:buNone/>
                </a:pPr>
                <a:endParaRPr lang="en-US" sz="2000" dirty="0"/>
              </a:p>
              <a:p>
                <a:pPr marL="0" indent="0">
                  <a:buNone/>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24</m:t>
                            </m:r>
                          </m:sub>
                          <m:sup>
                            <m:r>
                              <a:rPr lang="en-US" sz="2000" i="1">
                                <a:latin typeface="Cambria Math"/>
                              </a:rPr>
                              <m:t>′</m:t>
                            </m:r>
                          </m:sup>
                        </m:sSubSup>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25</m:t>
                            </m:r>
                          </m:sub>
                          <m:sup>
                            <m:r>
                              <a:rPr lang="en-US" sz="2000" i="1">
                                <a:latin typeface="Cambria Math"/>
                              </a:rPr>
                              <m:t>′</m:t>
                            </m:r>
                          </m:sup>
                        </m:sSubSup>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d>
                      <m:dPr>
                        <m:ctrlPr>
                          <a:rPr lang="en-US" sz="2000" i="1">
                            <a:latin typeface="Cambria Math"/>
                          </a:rPr>
                        </m:ctrlPr>
                      </m:dPr>
                      <m:e>
                        <m:r>
                          <a:rPr lang="en-US" sz="2000" i="1">
                            <a:latin typeface="Cambria Math"/>
                          </a:rPr>
                          <m:t>0.89276−</m:t>
                        </m:r>
                        <m:r>
                          <a:rPr lang="en-US" sz="2000" i="1">
                            <a:latin typeface="Cambria Math"/>
                          </a:rPr>
                          <m:t>𝑗</m:t>
                        </m:r>
                        <m:r>
                          <a:rPr lang="en-US" sz="2000" i="1">
                            <a:latin typeface="Cambria Math"/>
                          </a:rPr>
                          <m:t>9.91964</m:t>
                        </m:r>
                      </m:e>
                    </m:d>
                    <m:r>
                      <a:rPr lang="en-US" sz="2000" i="1">
                        <a:latin typeface="Cambria Math"/>
                      </a:rPr>
                      <m:t>+</m:t>
                    </m:r>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1.72</m:t>
                        </m:r>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0.88</m:t>
                        </m:r>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=2.67828−</m:t>
                    </m:r>
                    <m:r>
                      <a:rPr lang="en-US" sz="2000" i="1">
                        <a:latin typeface="Cambria Math"/>
                      </a:rPr>
                      <m:t>𝑗</m:t>
                    </m:r>
                    <m:r>
                      <a:rPr lang="en-US" sz="2000" i="1">
                        <a:latin typeface="Cambria Math"/>
                      </a:rPr>
                      <m:t>28.4590=28.5847∠−84.624°</m:t>
                    </m:r>
                  </m:oMath>
                </a14:m>
                <a:r>
                  <a:rPr lang="en-US" sz="2000" dirty="0" smtClean="0"/>
                  <a:t> per unit</a:t>
                </a:r>
                <a:endParaRPr lang="en-US" sz="2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457200" y="1600200"/>
                <a:ext cx="8229600" cy="4958152"/>
              </a:xfrm>
              <a:prstGeom prst="rect">
                <a:avLst/>
              </a:prstGeom>
              <a:blipFill rotWithShape="1">
                <a:blip r:embed="rId2"/>
                <a:stretch>
                  <a:fillRect l="-741" t="-615" b="-123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spTree>
    <p:extLst>
      <p:ext uri="{BB962C8B-B14F-4D97-AF65-F5344CB8AC3E}">
        <p14:creationId xmlns:p14="http://schemas.microsoft.com/office/powerpoint/2010/main" val="308065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a:t>
            </a:r>
            <a:r>
              <a:rPr lang="en-US" dirty="0" smtClean="0"/>
              <a:t>Example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000" dirty="0" smtClean="0"/>
                  <a:t>Note that half the shunt admittance of each line connected to bus 2 is included in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oMath>
                </a14:m>
                <a:r>
                  <a:rPr lang="en-US" sz="2000" dirty="0" smtClean="0"/>
                  <a:t>, and the other half is at the other end of these lines.</a:t>
                </a:r>
              </a:p>
              <a:p>
                <a:r>
                  <a:rPr lang="en-US" sz="2000" dirty="0" smtClean="0"/>
                  <a:t>Nodal equations for the power system network may now be written as</a:t>
                </a:r>
              </a:p>
              <a:p>
                <a:pPr marL="0" indent="0" algn="ctr">
                  <a:buNone/>
                </a:pPr>
                <a14:m>
                  <m:oMath xmlns:m="http://schemas.openxmlformats.org/officeDocument/2006/math">
                    <m:r>
                      <a:rPr lang="en-US" sz="2000" b="1" i="1">
                        <a:latin typeface="Cambria Math"/>
                      </a:rPr>
                      <m:t>𝑰</m:t>
                    </m:r>
                    <m:r>
                      <a:rPr lang="en-US" sz="2000" i="1">
                        <a:latin typeface="Cambria Math"/>
                      </a:rPr>
                      <m:t>=</m:t>
                    </m:r>
                    <m:sSub>
                      <m:sSubPr>
                        <m:ctrlPr>
                          <a:rPr lang="en-US" sz="2000" i="1">
                            <a:latin typeface="Cambria Math"/>
                          </a:rPr>
                        </m:ctrlPr>
                      </m:sSubPr>
                      <m:e>
                        <m:r>
                          <a:rPr lang="en-US" sz="2000" b="1" i="1">
                            <a:latin typeface="Cambria Math"/>
                          </a:rPr>
                          <m:t>𝒀</m:t>
                        </m:r>
                      </m:e>
                      <m:sub>
                        <m:r>
                          <a:rPr lang="en-US" sz="2000" i="1">
                            <a:latin typeface="Cambria Math"/>
                          </a:rPr>
                          <m:t>𝑏𝑢𝑠</m:t>
                        </m:r>
                      </m:sub>
                    </m:sSub>
                    <m:r>
                      <a:rPr lang="en-US" sz="2000" b="1" i="1">
                        <a:latin typeface="Cambria Math"/>
                      </a:rPr>
                      <m:t>𝑽</m:t>
                    </m:r>
                  </m:oMath>
                </a14:m>
                <a:r>
                  <a:rPr lang="en-US" sz="2000" dirty="0" smtClean="0"/>
                  <a:t>.</a:t>
                </a:r>
              </a:p>
              <a:p>
                <a:pPr marL="0" indent="0">
                  <a:buNone/>
                </a:pPr>
                <a:endParaRPr lang="en-US" sz="2000" dirty="0" smtClean="0"/>
              </a:p>
              <a:p>
                <a:r>
                  <a:rPr lang="en-US" sz="2000" dirty="0" smtClean="0"/>
                  <a:t>For each load bus,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is calculated by </a:t>
                </a:r>
              </a:p>
              <a:p>
                <a:pPr marL="457200" lvl="1" indent="0" algn="ctr">
                  <a:buNone/>
                </a:pP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𝑘</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𝑃</m:t>
                            </m:r>
                          </m:e>
                          <m:sub>
                            <m:r>
                              <a:rPr lang="en-US" i="1">
                                <a:latin typeface="Cambria Math"/>
                              </a:rPr>
                              <m:t>𝑘</m:t>
                            </m:r>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𝑄</m:t>
                            </m:r>
                          </m:e>
                          <m:sub>
                            <m:r>
                              <a:rPr lang="en-US" i="1">
                                <a:latin typeface="Cambria Math"/>
                              </a:rPr>
                              <m:t>𝑘</m:t>
                            </m:r>
                          </m:sub>
                        </m:sSub>
                      </m:num>
                      <m:den>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m:t>
                            </m:r>
                          </m:sup>
                        </m:sSubSup>
                      </m:den>
                    </m:f>
                  </m:oMath>
                </a14:m>
                <a:r>
                  <a:rPr lang="en-US" dirty="0" smtClean="0"/>
                  <a:t>.</a:t>
                </a:r>
                <a:endParaRPr lang="en-US" dirty="0"/>
              </a:p>
              <a:p>
                <a:r>
                  <a:rPr lang="en-US" sz="2000" dirty="0" smtClean="0"/>
                  <a:t> </a:t>
                </a:r>
                <a:r>
                  <a:rPr lang="en-US" sz="2000" dirty="0"/>
                  <a:t>A</a:t>
                </a:r>
                <a:r>
                  <a:rPr lang="en-US" sz="2000" dirty="0" smtClean="0"/>
                  <a:t>pplying the Gauss-Seidel power flow method to the nodal equations, with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as expressed above, gives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d>
                        <m:dPr>
                          <m:ctrlPr>
                            <a:rPr lang="en-US" sz="2000" i="1">
                              <a:latin typeface="Cambria Math"/>
                            </a:rPr>
                          </m:ctrlPr>
                        </m:dPr>
                        <m:e>
                          <m:r>
                            <a:rPr lang="en-US" sz="2000" i="1">
                              <a:latin typeface="Cambria Math"/>
                            </a:rPr>
                            <m:t>𝑖</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𝑘𝑘</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𝑘</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𝑘</m:t>
                                  </m:r>
                                </m:sub>
                              </m:sSub>
                            </m:num>
                            <m:den>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den>
                          </m:f>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𝑘</m:t>
                              </m:r>
                              <m:r>
                                <a:rPr lang="en-US" sz="2000" i="1">
                                  <a:latin typeface="Cambria Math"/>
                                </a:rPr>
                                <m:t>−1</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d>
                                <m:dPr>
                                  <m:ctrlPr>
                                    <a:rPr lang="en-US" sz="2000" i="1">
                                      <a:latin typeface="Cambria Math"/>
                                    </a:rPr>
                                  </m:ctrlPr>
                                </m:dPr>
                                <m:e>
                                  <m:r>
                                    <a:rPr lang="en-US" sz="2000" i="1">
                                      <a:latin typeface="Cambria Math"/>
                                    </a:rPr>
                                    <m:t>𝑖</m:t>
                                  </m:r>
                                  <m:r>
                                    <a:rPr lang="en-US" sz="2000" i="1">
                                      <a:latin typeface="Cambria Math"/>
                                    </a:rPr>
                                    <m:t>+1</m:t>
                                  </m:r>
                                </m:e>
                              </m:d>
                            </m:e>
                          </m:nary>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m:t>
                              </m:r>
                              <m:r>
                                <a:rPr lang="en-US" sz="2000" i="1">
                                  <a:latin typeface="Cambria Math"/>
                                </a:rPr>
                                <m:t>𝑘</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r>
                                <a:rPr lang="en-US" sz="2000" i="1">
                                  <a:latin typeface="Cambria Math"/>
                                </a:rPr>
                                <m:t>𝑖</m:t>
                              </m:r>
                              <m:r>
                                <a:rPr lang="en-US" sz="2000" i="1">
                                  <a:latin typeface="Cambria Math"/>
                                </a:rPr>
                                <m:t>)</m:t>
                              </m:r>
                            </m:e>
                          </m:nary>
                        </m:e>
                      </m:d>
                    </m:oMath>
                  </m:oMathPara>
                </a14:m>
                <a:endParaRPr lang="en-US" sz="2000" dirty="0" smtClean="0"/>
              </a:p>
              <a:p>
                <a:pPr marL="0" indent="0">
                  <a:buNone/>
                </a:pPr>
                <a:endParaRPr lang="en-US" sz="2000" dirty="0"/>
              </a:p>
              <a:p>
                <a:r>
                  <a:rPr lang="en-US" sz="2000" dirty="0" smtClean="0"/>
                  <a:t>The above equation can be applied twice during each iteration, first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oMath>
                </a14:m>
                <a:r>
                  <a:rPr lang="en-US" sz="2000" dirty="0" smtClean="0"/>
                  <a:t>, then replacing that by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b="0" i="1" smtClean="0">
                        <a:latin typeface="Cambria Math"/>
                      </a:rPr>
                      <m:t>+1</m:t>
                    </m:r>
                    <m:r>
                      <a:rPr lang="en-US" sz="2000" i="1">
                        <a:latin typeface="Cambria Math"/>
                      </a:rPr>
                      <m:t>)</m:t>
                    </m:r>
                  </m:oMath>
                </a14:m>
                <a:r>
                  <a:rPr lang="en-US" sz="2000" dirty="0" smtClean="0"/>
                  <a:t> on the right side.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2"/>
                <a:stretch>
                  <a:fillRect l="-593" t="-11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300613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000" dirty="0" smtClean="0"/>
                  <a:t>For a voltage-controlled bus,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𝑘</m:t>
                        </m:r>
                      </m:sub>
                    </m:sSub>
                  </m:oMath>
                </a14:m>
                <a:r>
                  <a:rPr lang="en-US" sz="2000" dirty="0" smtClean="0"/>
                  <a:t> is unknown, but can be calculated from the following.</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𝑄</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𝑘</m:t>
                          </m:r>
                        </m:sub>
                      </m:sSub>
                      <m:r>
                        <a:rPr lang="en-US" i="1">
                          <a:latin typeface="Cambria Math"/>
                        </a:rPr>
                        <m:t>(</m:t>
                      </m:r>
                      <m:r>
                        <a:rPr lang="en-US" i="1">
                          <a:latin typeface="Cambria Math"/>
                        </a:rPr>
                        <m:t>𝑖</m:t>
                      </m:r>
                      <m:r>
                        <a:rPr lang="en-US" i="1">
                          <a:latin typeface="Cambria Math"/>
                        </a:rPr>
                        <m:t>)</m:t>
                      </m:r>
                      <m:nary>
                        <m:naryPr>
                          <m:chr m:val="∑"/>
                          <m:limLoc m:val="undOvr"/>
                          <m:ctrlPr>
                            <a:rPr lang="en-US" i="1">
                              <a:latin typeface="Cambria Math"/>
                            </a:rPr>
                          </m:ctrlPr>
                        </m:naryPr>
                        <m:sub>
                          <m:r>
                            <a:rPr lang="en-US" i="1">
                              <a:latin typeface="Cambria Math"/>
                            </a:rPr>
                            <m:t>𝑛</m:t>
                          </m:r>
                          <m:r>
                            <a:rPr lang="en-US" i="1">
                              <a:latin typeface="Cambria Math"/>
                            </a:rPr>
                            <m:t>=1</m:t>
                          </m:r>
                        </m:sub>
                        <m:sup>
                          <m:r>
                            <a:rPr lang="en-US" i="1">
                              <a:latin typeface="Cambria Math"/>
                            </a:rPr>
                            <m:t>𝑁</m:t>
                          </m:r>
                        </m:sup>
                        <m:e>
                          <m:sSub>
                            <m:sSubPr>
                              <m:ctrlPr>
                                <a:rPr lang="en-US" i="1">
                                  <a:latin typeface="Cambria Math"/>
                                </a:rPr>
                              </m:ctrlPr>
                            </m:sSubPr>
                            <m:e>
                              <m:r>
                                <a:rPr lang="en-US" i="1">
                                  <a:latin typeface="Cambria Math"/>
                                </a:rPr>
                                <m:t>𝑌</m:t>
                              </m:r>
                            </m:e>
                            <m:sub>
                              <m:r>
                                <a:rPr lang="en-US" i="1">
                                  <a:latin typeface="Cambria Math"/>
                                </a:rPr>
                                <m:t>𝑘𝑛</m:t>
                              </m:r>
                            </m:sub>
                          </m:sSub>
                          <m:sSub>
                            <m:sSubPr>
                              <m:ctrlPr>
                                <a:rPr lang="en-US" i="1">
                                  <a:latin typeface="Cambria Math"/>
                                </a:rPr>
                              </m:ctrlPr>
                            </m:sSubPr>
                            <m:e>
                              <m:r>
                                <a:rPr lang="en-US" i="1">
                                  <a:latin typeface="Cambria Math"/>
                                </a:rPr>
                                <m:t>𝑉</m:t>
                              </m:r>
                            </m:e>
                            <m:sub>
                              <m:r>
                                <a:rPr lang="en-US" i="1">
                                  <a:latin typeface="Cambria Math"/>
                                </a:rPr>
                                <m:t>𝑛</m:t>
                              </m:r>
                            </m:sub>
                          </m:sSub>
                          <m:r>
                            <a:rPr lang="en-US" i="1">
                              <a:latin typeface="Cambria Math"/>
                            </a:rPr>
                            <m:t>(</m:t>
                          </m:r>
                          <m:r>
                            <a:rPr lang="en-US" i="1">
                              <a:latin typeface="Cambria Math"/>
                            </a:rPr>
                            <m:t>𝑖</m:t>
                          </m:r>
                          <m:r>
                            <a:rPr lang="en-US" i="1">
                              <a:latin typeface="Cambria Math"/>
                            </a:rPr>
                            <m:t>)</m:t>
                          </m:r>
                          <m:func>
                            <m:funcPr>
                              <m:ctrlPr>
                                <a:rPr lang="en-US" i="1">
                                  <a:latin typeface="Cambria Math"/>
                                </a:rPr>
                              </m:ctrlPr>
                            </m:funcPr>
                            <m:fName>
                              <m:r>
                                <m:rPr>
                                  <m:sty m:val="p"/>
                                </m:rPr>
                                <a:rPr lang="en-US">
                                  <a:latin typeface="Cambria Math"/>
                                </a:rPr>
                                <m:t>sin</m:t>
                              </m:r>
                            </m:fName>
                            <m:e>
                              <m:d>
                                <m:dPr>
                                  <m:begChr m:val="["/>
                                  <m:endChr m:val="]"/>
                                  <m:ctrlPr>
                                    <a:rPr lang="en-US" i="1">
                                      <a:latin typeface="Cambria Math"/>
                                    </a:rPr>
                                  </m:ctrlPr>
                                </m:dPr>
                                <m:e>
                                  <m:sSub>
                                    <m:sSubPr>
                                      <m:ctrlPr>
                                        <a:rPr lang="en-US" i="1">
                                          <a:latin typeface="Cambria Math"/>
                                        </a:rPr>
                                      </m:ctrlPr>
                                    </m:sSubPr>
                                    <m:e>
                                      <m:r>
                                        <a:rPr lang="en-US" i="1">
                                          <a:latin typeface="Cambria Math"/>
                                        </a:rPr>
                                        <m:t>𝛿</m:t>
                                      </m:r>
                                    </m:e>
                                    <m:sub>
                                      <m:r>
                                        <a:rPr lang="en-US" i="1">
                                          <a:latin typeface="Cambria Math"/>
                                        </a:rPr>
                                        <m:t>𝑘</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𝛿</m:t>
                                      </m:r>
                                    </m:e>
                                    <m:sub>
                                      <m:r>
                                        <a:rPr lang="en-US" i="1">
                                          <a:latin typeface="Cambria Math"/>
                                        </a:rPr>
                                        <m:t>𝑛</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𝑘𝑛</m:t>
                                      </m:r>
                                    </m:sub>
                                  </m:sSub>
                                </m:e>
                              </m:d>
                            </m:e>
                          </m:func>
                        </m:e>
                      </m:nary>
                    </m:oMath>
                  </m:oMathPara>
                </a14:m>
                <a:endParaRPr lang="en-US" dirty="0" smtClean="0"/>
              </a:p>
              <a:p>
                <a:pPr marL="457200" lvl="1" indent="0">
                  <a:buNone/>
                </a:pPr>
                <a:endParaRPr lang="en-US" dirty="0"/>
              </a:p>
              <a:p>
                <a:r>
                  <a:rPr lang="en-US" sz="2000" dirty="0" smtClean="0"/>
                  <a:t>Now, use Gauss-Seidel to calculate the voltage at load bus 2 after the first iteration (</a:t>
                </a:r>
                <a14:m>
                  <m:oMath xmlns:m="http://schemas.openxmlformats.org/officeDocument/2006/math">
                    <m:sSub>
                      <m:sSubPr>
                        <m:ctrlPr>
                          <a:rPr lang="en-US" sz="2000" i="1">
                            <a:latin typeface="Cambria Math"/>
                          </a:rPr>
                        </m:ctrlPr>
                      </m:sSubPr>
                      <m:e>
                        <m:r>
                          <a:rPr lang="en-US" sz="2000" i="1">
                            <a:latin typeface="Cambria Math"/>
                          </a:rPr>
                          <m:t>𝑉</m:t>
                        </m:r>
                      </m:e>
                      <m:sub>
                        <m:r>
                          <a:rPr lang="en-US" sz="2000" b="0" i="1" smtClean="0">
                            <a:latin typeface="Cambria Math"/>
                          </a:rPr>
                          <m:t>2</m:t>
                        </m:r>
                      </m:sub>
                    </m:sSub>
                    <m:r>
                      <a:rPr lang="en-US" sz="2000" i="1">
                        <a:latin typeface="Cambria Math"/>
                      </a:rPr>
                      <m:t>(</m:t>
                    </m:r>
                    <m:r>
                      <a:rPr lang="en-US" sz="2000" b="0" i="1" smtClean="0">
                        <a:latin typeface="Cambria Math"/>
                      </a:rPr>
                      <m:t>1</m:t>
                    </m:r>
                    <m:r>
                      <a:rPr lang="en-US" sz="2000" i="1">
                        <a:latin typeface="Cambria Math"/>
                      </a:rPr>
                      <m:t>)</m:t>
                    </m:r>
                  </m:oMath>
                </a14:m>
                <a:r>
                  <a:rPr lang="en-US" sz="2000" dirty="0" smtClean="0"/>
                  <a:t>).</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22</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2</m:t>
                                  </m:r>
                                </m:sub>
                              </m:sSub>
                            </m:num>
                            <m:den>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21</m:t>
                                  </m:r>
                                </m:sub>
                              </m:sSub>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(1)+</m:t>
                              </m:r>
                              <m:sSub>
                                <m:sSubPr>
                                  <m:ctrlPr>
                                    <a:rPr lang="en-US" sz="2000" i="1">
                                      <a:latin typeface="Cambria Math"/>
                                    </a:rPr>
                                  </m:ctrlPr>
                                </m:sSubPr>
                                <m:e>
                                  <m:r>
                                    <a:rPr lang="en-US" sz="2000" i="1">
                                      <a:latin typeface="Cambria Math"/>
                                    </a:rPr>
                                    <m:t>𝑌</m:t>
                                  </m:r>
                                </m:e>
                                <m:sub>
                                  <m:r>
                                    <a:rPr lang="en-US" sz="2000" i="1">
                                      <a:latin typeface="Cambria Math"/>
                                    </a:rPr>
                                    <m:t>23</m:t>
                                  </m:r>
                                </m:sub>
                              </m:sSub>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24</m:t>
                                  </m:r>
                                </m:sub>
                              </m:sSub>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25</m:t>
                                  </m:r>
                                </m:sub>
                              </m:sSub>
                              <m:sSub>
                                <m:sSubPr>
                                  <m:ctrlPr>
                                    <a:rPr lang="en-US" sz="2000" i="1">
                                      <a:latin typeface="Cambria Math"/>
                                    </a:rPr>
                                  </m:ctrlPr>
                                </m:sSubPr>
                                <m:e>
                                  <m:r>
                                    <a:rPr lang="en-US" sz="2000" i="1">
                                      <a:latin typeface="Cambria Math"/>
                                    </a:rPr>
                                    <m:t>𝑉</m:t>
                                  </m:r>
                                </m:e>
                                <m:sub>
                                  <m:r>
                                    <a:rPr lang="en-US" sz="2000" i="1">
                                      <a:latin typeface="Cambria Math"/>
                                    </a:rPr>
                                    <m:t>5</m:t>
                                  </m:r>
                                </m:sub>
                              </m:sSub>
                              <m:r>
                                <a:rPr lang="en-US" sz="2000" i="1">
                                  <a:latin typeface="Cambria Math"/>
                                </a:rPr>
                                <m:t>(0)</m:t>
                              </m:r>
                            </m:e>
                          </m:d>
                        </m:e>
                      </m:d>
                    </m:oMath>
                  </m:oMathPara>
                </a14:m>
                <a:endParaRPr lang="en-US" sz="2000" i="1"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1.0∠0°</m:t>
                              </m:r>
                            </m:den>
                          </m:f>
                          <m:r>
                            <a:rPr lang="en-US" sz="2000" i="1">
                              <a:latin typeface="Cambria Math"/>
                            </a:rPr>
                            <m:t>−</m:t>
                          </m:r>
                          <m:d>
                            <m:dPr>
                              <m:begChr m:val="["/>
                              <m:endChr m:val="]"/>
                              <m:ctrlPr>
                                <a:rPr lang="en-US" sz="2000" i="1">
                                  <a:latin typeface="Cambria Math"/>
                                </a:rPr>
                              </m:ctrlPr>
                            </m:dPr>
                            <m:e>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d>
                                <m:dPr>
                                  <m:ctrlPr>
                                    <a:rPr lang="en-US" sz="2000" i="1">
                                      <a:latin typeface="Cambria Math"/>
                                    </a:rPr>
                                  </m:ctrlPr>
                                </m:dPr>
                                <m:e>
                                  <m:r>
                                    <a:rPr lang="en-US" sz="2000" i="1">
                                      <a:latin typeface="Cambria Math"/>
                                    </a:rPr>
                                    <m:t>1.0</m:t>
                                  </m:r>
                                </m:e>
                              </m:d>
                              <m:r>
                                <a:rPr lang="en-US" sz="2000" i="1">
                                  <a:latin typeface="Cambria Math"/>
                                </a:rPr>
                                <m:t>+</m:t>
                              </m:r>
                              <m:d>
                                <m:dPr>
                                  <m:ctrlPr>
                                    <a:rPr lang="en-US" sz="2000" i="1">
                                      <a:latin typeface="Cambria Math"/>
                                    </a:rPr>
                                  </m:ctrlPr>
                                </m:dPr>
                                <m:e>
                                  <m:r>
                                    <a:rPr lang="en-US" sz="2000" i="1">
                                      <a:latin typeface="Cambria Math"/>
                                    </a:rPr>
                                    <m:t>−.89276+</m:t>
                                  </m:r>
                                  <m:r>
                                    <a:rPr lang="en-US" sz="2000" i="1">
                                      <a:latin typeface="Cambria Math"/>
                                    </a:rPr>
                                    <m:t>𝑗</m:t>
                                  </m:r>
                                  <m:r>
                                    <a:rPr lang="en-US" sz="2000" i="1">
                                      <a:latin typeface="Cambria Math"/>
                                    </a:rPr>
                                    <m:t>9.91964</m:t>
                                  </m:r>
                                </m:e>
                              </m:d>
                              <m:d>
                                <m:dPr>
                                  <m:ctrlPr>
                                    <a:rPr lang="en-US" sz="2000" i="1">
                                      <a:latin typeface="Cambria Math"/>
                                    </a:rPr>
                                  </m:ctrlPr>
                                </m:dPr>
                                <m:e>
                                  <m:r>
                                    <a:rPr lang="en-US" sz="2000" i="1">
                                      <a:latin typeface="Cambria Math"/>
                                    </a:rPr>
                                    <m:t>1.0</m:t>
                                  </m:r>
                                </m:e>
                              </m:d>
                            </m:e>
                          </m:d>
                        </m:e>
                      </m:d>
                    </m:oMath>
                  </m:oMathPara>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d>
                          <m:dPr>
                            <m:ctrlPr>
                              <a:rPr lang="en-US" sz="2000" i="1">
                                <a:latin typeface="Cambria Math"/>
                              </a:rPr>
                            </m:ctrlPr>
                          </m:dPr>
                          <m:e>
                            <m:r>
                              <a:rPr lang="en-US" sz="2000" i="1">
                                <a:latin typeface="Cambria Math"/>
                              </a:rPr>
                              <m:t>−8+</m:t>
                            </m:r>
                            <m:r>
                              <a:rPr lang="en-US" sz="2000" i="1">
                                <a:latin typeface="Cambria Math"/>
                              </a:rPr>
                              <m:t>𝑗</m:t>
                            </m:r>
                            <m:r>
                              <a:rPr lang="en-US" sz="2000" i="1">
                                <a:latin typeface="Cambria Math"/>
                              </a:rPr>
                              <m:t>2.8</m:t>
                            </m:r>
                          </m:e>
                        </m:d>
                        <m:r>
                          <a:rPr lang="en-US" sz="2000" i="1">
                            <a:latin typeface="Cambria Math"/>
                          </a:rPr>
                          <m:t>−</m:t>
                        </m:r>
                        <m:d>
                          <m:dPr>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29.7589</m:t>
                            </m:r>
                          </m:e>
                        </m:d>
                      </m:num>
                      <m:den>
                        <m:r>
                          <a:rPr lang="en-US" sz="2000" i="1">
                            <a:latin typeface="Cambria Math"/>
                          </a:rPr>
                          <m:t>28.5847∠−84.624°</m:t>
                        </m:r>
                      </m:den>
                    </m:f>
                    <m:r>
                      <a:rPr lang="en-US" sz="2000" i="1">
                        <a:latin typeface="Cambria Math"/>
                      </a:rPr>
                      <m:t>=0.96132∠−16.543°</m:t>
                    </m:r>
                  </m:oMath>
                </a14:m>
                <a:r>
                  <a:rPr lang="en-US" sz="2000" dirty="0"/>
                  <a:t> per unit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96" t="-134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dirty="0"/>
          </a:p>
        </p:txBody>
      </p:sp>
    </p:spTree>
    <p:extLst>
      <p:ext uri="{BB962C8B-B14F-4D97-AF65-F5344CB8AC3E}">
        <p14:creationId xmlns:p14="http://schemas.microsoft.com/office/powerpoint/2010/main" val="308090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Now recalculate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oMath>
                </a14:m>
                <a:r>
                  <a:rPr lang="en-US" sz="2000" dirty="0" smtClean="0"/>
                  <a: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d>
                      <m:dPr>
                        <m:ctrlPr>
                          <a:rPr lang="en-US" sz="2000" i="1">
                            <a:latin typeface="Cambria Math"/>
                          </a:rPr>
                        </m:ctrlPr>
                      </m:dPr>
                      <m:e>
                        <m:r>
                          <a:rPr lang="en-US" sz="2000" i="1">
                            <a:latin typeface="Cambria Math"/>
                          </a:rPr>
                          <m:t>1</m:t>
                        </m:r>
                      </m:e>
                    </m:d>
                  </m:oMath>
                </a14:m>
                <a:r>
                  <a:rPr lang="en-US" sz="2000" dirty="0" smtClean="0"/>
                  <a:t> =</a:t>
                </a:r>
                <a:r>
                  <a:rPr lang="en-US" sz="2000" dirty="0"/>
                  <a:t> </a:t>
                </a:r>
                <a14:m>
                  <m:oMath xmlns:m="http://schemas.openxmlformats.org/officeDocument/2006/math">
                    <m:r>
                      <a:rPr lang="en-US" sz="2000" i="1">
                        <a:latin typeface="Cambria Math"/>
                      </a:rPr>
                      <m:t>0.96132∠16.543°</m:t>
                    </m:r>
                  </m:oMath>
                </a14:m>
                <a:r>
                  <a:rPr lang="en-US" sz="2000" dirty="0" smtClean="0"/>
                  <a:t> in place of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oMath>
                </a14:m>
                <a:r>
                  <a:rPr lang="en-US" sz="2000" dirty="0" smtClean="0"/>
                  <a:t>. </a:t>
                </a:r>
              </a:p>
              <a:p>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0.96132∠16.543°</m:t>
                            </m:r>
                          </m:den>
                        </m:f>
                        <m:r>
                          <a:rPr lang="en-US" sz="2000" i="1">
                            <a:latin typeface="Cambria Math"/>
                          </a:rPr>
                          <m:t>−</m:t>
                        </m:r>
                        <m:d>
                          <m:dPr>
                            <m:begChr m:val="["/>
                            <m:endChr m:val="]"/>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29.75829</m:t>
                            </m:r>
                          </m:e>
                        </m:d>
                      </m:e>
                    </m:d>
                  </m:oMath>
                </a14:m>
                <a:r>
                  <a:rPr lang="en-US" sz="2000" i="1" dirty="0" smtClean="0"/>
                  <a:t> </a:t>
                </a:r>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−4.4698−</m:t>
                        </m:r>
                        <m:r>
                          <a:rPr lang="en-US" sz="2000" i="1">
                            <a:latin typeface="Cambria Math"/>
                          </a:rPr>
                          <m:t>𝑗</m:t>
                        </m:r>
                        <m:r>
                          <a:rPr lang="en-US" sz="2000" i="1">
                            <a:latin typeface="Cambria Math"/>
                          </a:rPr>
                          <m:t>24.5973</m:t>
                        </m:r>
                      </m:num>
                      <m:den>
                        <m:r>
                          <a:rPr lang="en-US" sz="2000" i="1">
                            <a:latin typeface="Cambria Math"/>
                          </a:rPr>
                          <m:t>28.5847∠−84.624°</m:t>
                        </m:r>
                      </m:den>
                    </m:f>
                    <m:r>
                      <a:rPr lang="en-US" sz="2000" i="1">
                        <a:latin typeface="Cambria Math"/>
                      </a:rPr>
                      <m:t>=0.87460∠−15.675°</m:t>
                    </m:r>
                  </m:oMath>
                </a14:m>
                <a:r>
                  <a:rPr lang="en-US" sz="2000" dirty="0"/>
                  <a:t> per unit</a:t>
                </a:r>
              </a:p>
              <a:p>
                <a:pPr marL="0" indent="0">
                  <a:buNone/>
                </a:pPr>
                <a:endParaRPr lang="en-US" sz="2000" dirty="0" smtClean="0"/>
              </a:p>
              <a:p>
                <a:r>
                  <a:rPr lang="en-US" sz="2000" dirty="0" smtClean="0"/>
                  <a:t>After performing computations at buses 3, 4, and 5, the first Guess-Seidel iteration will be complete.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3" t="-674" r="-12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dirty="0"/>
          </a:p>
        </p:txBody>
      </p:sp>
    </p:spTree>
    <p:extLst>
      <p:ext uri="{BB962C8B-B14F-4D97-AF65-F5344CB8AC3E}">
        <p14:creationId xmlns:p14="http://schemas.microsoft.com/office/powerpoint/2010/main" val="268661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dirty="0" smtClean="0"/>
              <a:t>Newton Raphson Worked Example</a:t>
            </a:r>
            <a:br>
              <a:rPr lang="en-US" dirty="0" smtClean="0"/>
            </a:br>
            <a:endParaRPr lang="en-US" sz="1300" dirty="0"/>
          </a:p>
        </p:txBody>
      </p:sp>
      <p:graphicFrame>
        <p:nvGraphicFramePr>
          <p:cNvPr id="136199" name="Object 7"/>
          <p:cNvGraphicFramePr>
            <a:graphicFrameLocks noGrp="1" noChangeAspect="1"/>
          </p:cNvGraphicFramePr>
          <p:nvPr>
            <p:ph sz="half" idx="1"/>
          </p:nvPr>
        </p:nvGraphicFramePr>
        <p:xfrm>
          <a:off x="457200" y="2800350"/>
          <a:ext cx="4038600" cy="2125663"/>
        </p:xfrm>
        <a:graphic>
          <a:graphicData uri="http://schemas.openxmlformats.org/presentationml/2006/ole">
            <mc:AlternateContent xmlns:mc="http://schemas.openxmlformats.org/markup-compatibility/2006">
              <mc:Choice xmlns:v="urn:schemas-microsoft-com:vml" Requires="v">
                <p:oleObj spid="_x0000_s21678" name="Visio" r:id="rId3" imgW="4704486" imgH="2475637" progId="Visio.Drawing.11">
                  <p:embed/>
                </p:oleObj>
              </mc:Choice>
              <mc:Fallback>
                <p:oleObj name="Visio" r:id="rId3" imgW="4704486" imgH="24756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00350"/>
                        <a:ext cx="4038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Content Placeholder 3"/>
          <p:cNvSpPr>
            <a:spLocks noGrp="1"/>
          </p:cNvSpPr>
          <p:nvPr>
            <p:ph sz="half" idx="2"/>
          </p:nvPr>
        </p:nvSpPr>
        <p:spPr>
          <a:xfrm>
            <a:off x="4648200" y="1295400"/>
            <a:ext cx="4038600" cy="5029200"/>
          </a:xfrm>
        </p:spPr>
        <p:txBody>
          <a:bodyPr>
            <a:normAutofit/>
          </a:bodyPr>
          <a:lstStyle/>
          <a:p>
            <a:r>
              <a:rPr lang="en-US" sz="2000" dirty="0" smtClean="0"/>
              <a:t>This is a transmission level system.</a:t>
            </a:r>
          </a:p>
          <a:p>
            <a:pPr lvl="1"/>
            <a:r>
              <a:rPr lang="en-US" sz="1800" dirty="0" smtClean="0"/>
              <a:t>3 nodes</a:t>
            </a:r>
          </a:p>
          <a:p>
            <a:pPr lvl="1"/>
            <a:r>
              <a:rPr lang="en-US" sz="1800" dirty="0" smtClean="0"/>
              <a:t>2 generators</a:t>
            </a:r>
          </a:p>
          <a:p>
            <a:pPr lvl="1"/>
            <a:r>
              <a:rPr lang="en-US" sz="1800" dirty="0" smtClean="0"/>
              <a:t>1 load</a:t>
            </a:r>
          </a:p>
          <a:p>
            <a:endParaRPr lang="en-US" sz="2000" dirty="0" smtClean="0"/>
          </a:p>
          <a:p>
            <a:r>
              <a:rPr lang="en-US" sz="2000" dirty="0" smtClean="0"/>
              <a:t>The transmission lines are assumed to be purely inductive, with no resistance.</a:t>
            </a:r>
          </a:p>
          <a:p>
            <a:endParaRPr lang="en-US" sz="2000" dirty="0" smtClean="0"/>
          </a:p>
          <a:p>
            <a:r>
              <a:rPr lang="en-US" sz="2000" dirty="0" smtClean="0"/>
              <a:t>Node types:</a:t>
            </a:r>
          </a:p>
          <a:p>
            <a:pPr lvl="1"/>
            <a:r>
              <a:rPr lang="en-US" sz="1600" dirty="0" smtClean="0"/>
              <a:t>Node1 :Swing bus</a:t>
            </a:r>
          </a:p>
          <a:p>
            <a:pPr lvl="1"/>
            <a:r>
              <a:rPr lang="en-US" sz="1600" dirty="0" smtClean="0"/>
              <a:t>Node 2: PV bus</a:t>
            </a:r>
          </a:p>
          <a:p>
            <a:pPr lvl="1"/>
            <a:r>
              <a:rPr lang="en-US" sz="1600" dirty="0" smtClean="0"/>
              <a:t>Node 3: PQ bus</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2445673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39271" name="Object 7"/>
          <p:cNvGraphicFramePr>
            <a:graphicFrameLocks noGrp="1" noChangeAspect="1"/>
          </p:cNvGraphicFramePr>
          <p:nvPr>
            <p:ph sz="half" idx="1"/>
          </p:nvPr>
        </p:nvGraphicFramePr>
        <p:xfrm>
          <a:off x="2422525" y="4059238"/>
          <a:ext cx="114300" cy="215900"/>
        </p:xfrm>
        <a:graphic>
          <a:graphicData uri="http://schemas.openxmlformats.org/presentationml/2006/ole">
            <mc:AlternateContent xmlns:mc="http://schemas.openxmlformats.org/markup-compatibility/2006">
              <mc:Choice xmlns:v="urn:schemas-microsoft-com:vml" Requires="v">
                <p:oleObj spid="_x0000_s23222"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525" y="405923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80" name="Rectangle 16"/>
          <p:cNvSpPr>
            <a:spLocks noChangeArrowheads="1"/>
          </p:cNvSpPr>
          <p:nvPr/>
        </p:nvSpPr>
        <p:spPr bwMode="auto">
          <a:xfrm>
            <a:off x="0" y="2476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9" name="Object 15"/>
          <p:cNvGraphicFramePr>
            <a:graphicFrameLocks noChangeAspect="1"/>
          </p:cNvGraphicFramePr>
          <p:nvPr>
            <p:extLst>
              <p:ext uri="{D42A27DB-BD31-4B8C-83A1-F6EECF244321}">
                <p14:modId xmlns:p14="http://schemas.microsoft.com/office/powerpoint/2010/main" val="1717425601"/>
              </p:ext>
            </p:extLst>
          </p:nvPr>
        </p:nvGraphicFramePr>
        <p:xfrm>
          <a:off x="2219325" y="1716088"/>
          <a:ext cx="3916363" cy="1008062"/>
        </p:xfrm>
        <a:graphic>
          <a:graphicData uri="http://schemas.openxmlformats.org/presentationml/2006/ole">
            <mc:AlternateContent xmlns:mc="http://schemas.openxmlformats.org/markup-compatibility/2006">
              <mc:Choice xmlns:v="urn:schemas-microsoft-com:vml" Requires="v">
                <p:oleObj spid="_x0000_s23223" name="Equation" r:id="rId5" imgW="1866600" imgH="482400" progId="Equation.3">
                  <p:embed/>
                </p:oleObj>
              </mc:Choice>
              <mc:Fallback>
                <p:oleObj name="Equation" r:id="rId5" imgW="1866600" imgH="482400" progId="Equation.3">
                  <p:embed/>
                  <p:pic>
                    <p:nvPicPr>
                      <p:cNvPr id="0" name=""/>
                      <p:cNvPicPr>
                        <a:picLocks noChangeAspect="1" noChangeArrowheads="1"/>
                      </p:cNvPicPr>
                      <p:nvPr/>
                    </p:nvPicPr>
                    <p:blipFill>
                      <a:blip r:embed="rId6"/>
                      <a:srcRect/>
                      <a:stretch>
                        <a:fillRect/>
                      </a:stretch>
                    </p:blipFill>
                    <p:spPr bwMode="auto">
                      <a:xfrm>
                        <a:off x="2219325" y="1716088"/>
                        <a:ext cx="3916363" cy="1008062"/>
                      </a:xfrm>
                      <a:prstGeom prst="rect">
                        <a:avLst/>
                      </a:prstGeom>
                      <a:noFill/>
                      <a:extLst/>
                    </p:spPr>
                  </p:pic>
                </p:oleObj>
              </mc:Fallback>
            </mc:AlternateContent>
          </a:graphicData>
        </a:graphic>
      </p:graphicFrame>
      <p:graphicFrame>
        <p:nvGraphicFramePr>
          <p:cNvPr id="139278" name="Object 14"/>
          <p:cNvGraphicFramePr>
            <a:graphicFrameLocks noChangeAspect="1"/>
          </p:cNvGraphicFramePr>
          <p:nvPr>
            <p:extLst>
              <p:ext uri="{D42A27DB-BD31-4B8C-83A1-F6EECF244321}">
                <p14:modId xmlns:p14="http://schemas.microsoft.com/office/powerpoint/2010/main" val="2027998649"/>
              </p:ext>
            </p:extLst>
          </p:nvPr>
        </p:nvGraphicFramePr>
        <p:xfrm>
          <a:off x="3124200" y="3047999"/>
          <a:ext cx="1965255" cy="1277699"/>
        </p:xfrm>
        <a:graphic>
          <a:graphicData uri="http://schemas.openxmlformats.org/presentationml/2006/ole">
            <mc:AlternateContent xmlns:mc="http://schemas.openxmlformats.org/markup-compatibility/2006">
              <mc:Choice xmlns:v="urn:schemas-microsoft-com:vml" Requires="v">
                <p:oleObj spid="_x0000_s23224" name="Equation" r:id="rId7" imgW="1167893" imgH="761669" progId="Equation.3">
                  <p:embed/>
                </p:oleObj>
              </mc:Choice>
              <mc:Fallback>
                <p:oleObj name="Equation" r:id="rId7" imgW="1167893" imgH="7616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3047999"/>
                        <a:ext cx="1965255" cy="1277699"/>
                      </a:xfrm>
                      <a:prstGeom prst="rect">
                        <a:avLst/>
                      </a:prstGeom>
                      <a:noFill/>
                      <a:extLst/>
                    </p:spPr>
                  </p:pic>
                </p:oleObj>
              </mc:Fallback>
            </mc:AlternateContent>
          </a:graphicData>
        </a:graphic>
      </p:graphicFrame>
      <p:sp>
        <p:nvSpPr>
          <p:cNvPr id="139282" name="Rectangle 18"/>
          <p:cNvSpPr>
            <a:spLocks noChangeArrowheads="1"/>
          </p:cNvSpPr>
          <p:nvPr/>
        </p:nvSpPr>
        <p:spPr bwMode="auto">
          <a:xfrm>
            <a:off x="0" y="34671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7" name="Object 13"/>
          <p:cNvGraphicFramePr>
            <a:graphicFrameLocks noChangeAspect="1"/>
          </p:cNvGraphicFramePr>
          <p:nvPr>
            <p:extLst>
              <p:ext uri="{D42A27DB-BD31-4B8C-83A1-F6EECF244321}">
                <p14:modId xmlns:p14="http://schemas.microsoft.com/office/powerpoint/2010/main" val="3014911417"/>
              </p:ext>
            </p:extLst>
          </p:nvPr>
        </p:nvGraphicFramePr>
        <p:xfrm>
          <a:off x="3048000" y="4876800"/>
          <a:ext cx="2684462" cy="796925"/>
        </p:xfrm>
        <a:graphic>
          <a:graphicData uri="http://schemas.openxmlformats.org/presentationml/2006/ole">
            <mc:AlternateContent xmlns:mc="http://schemas.openxmlformats.org/markup-compatibility/2006">
              <mc:Choice xmlns:v="urn:schemas-microsoft-com:vml" Requires="v">
                <p:oleObj spid="_x0000_s23225" name="Equation" r:id="rId9" imgW="1536480" imgH="457200" progId="Equation.3">
                  <p:embed/>
                </p:oleObj>
              </mc:Choice>
              <mc:Fallback>
                <p:oleObj name="Equation" r:id="rId9" imgW="1536480" imgH="457200" progId="Equation.3">
                  <p:embed/>
                  <p:pic>
                    <p:nvPicPr>
                      <p:cNvPr id="0" name=""/>
                      <p:cNvPicPr>
                        <a:picLocks noChangeAspect="1" noChangeArrowheads="1"/>
                      </p:cNvPicPr>
                      <p:nvPr/>
                    </p:nvPicPr>
                    <p:blipFill>
                      <a:blip r:embed="rId10"/>
                      <a:srcRect/>
                      <a:stretch>
                        <a:fillRect/>
                      </a:stretch>
                    </p:blipFill>
                    <p:spPr bwMode="auto">
                      <a:xfrm>
                        <a:off x="3048000" y="4876800"/>
                        <a:ext cx="2684462" cy="796925"/>
                      </a:xfrm>
                      <a:prstGeom prst="rect">
                        <a:avLst/>
                      </a:prstGeom>
                      <a:noFill/>
                      <a:extLst/>
                    </p:spPr>
                  </p:pic>
                </p:oleObj>
              </mc:Fallback>
            </mc:AlternateContent>
          </a:graphicData>
        </a:graphic>
      </p:graphicFrame>
      <p:sp>
        <p:nvSpPr>
          <p:cNvPr id="139283" name="Rectangle 19"/>
          <p:cNvSpPr>
            <a:spLocks noChangeArrowheads="1"/>
          </p:cNvSpPr>
          <p:nvPr/>
        </p:nvSpPr>
        <p:spPr bwMode="auto">
          <a:xfrm>
            <a:off x="0" y="3924300"/>
            <a:ext cx="9144000" cy="0"/>
          </a:xfrm>
          <a:prstGeom prst="rect">
            <a:avLst/>
          </a:prstGeom>
          <a:noFill/>
          <a:ln w="9525">
            <a:noFill/>
            <a:miter lim="800000"/>
            <a:headEnd/>
            <a:tailEnd/>
          </a:ln>
          <a:effectLst/>
        </p:spPr>
        <p:txBody>
          <a:bodyPr wrap="none" anchor="ctr">
            <a:spAutoFit/>
          </a:bodyPr>
          <a:lstStyle/>
          <a:p>
            <a:endParaRPr lang="en-US"/>
          </a:p>
        </p:txBody>
      </p:sp>
      <p:sp>
        <p:nvSpPr>
          <p:cNvPr id="139285" name="Rectangle 21"/>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en-US"/>
          </a:p>
        </p:txBody>
      </p:sp>
      <p:sp>
        <p:nvSpPr>
          <p:cNvPr id="2" name="TextBox 1"/>
          <p:cNvSpPr txBox="1"/>
          <p:nvPr/>
        </p:nvSpPr>
        <p:spPr>
          <a:xfrm>
            <a:off x="7772400" y="2057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p:txBody>
      </p:sp>
      <p:sp>
        <p:nvSpPr>
          <p:cNvPr id="13" name="TextBox 12"/>
          <p:cNvSpPr txBox="1"/>
          <p:nvPr/>
        </p:nvSpPr>
        <p:spPr>
          <a:xfrm>
            <a:off x="7772400" y="35051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p:sp>
        <p:nvSpPr>
          <p:cNvPr id="14" name="TextBox 13"/>
          <p:cNvSpPr txBox="1"/>
          <p:nvPr/>
        </p:nvSpPr>
        <p:spPr>
          <a:xfrm>
            <a:off x="7772400" y="5105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4017749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49508" name="Object 4"/>
          <p:cNvGraphicFramePr>
            <a:graphicFrameLocks noGrp="1" noChangeAspect="1"/>
          </p:cNvGraphicFramePr>
          <p:nvPr>
            <p:ph sz="half" idx="1"/>
            <p:extLst>
              <p:ext uri="{D42A27DB-BD31-4B8C-83A1-F6EECF244321}">
                <p14:modId xmlns:p14="http://schemas.microsoft.com/office/powerpoint/2010/main" val="1632640019"/>
              </p:ext>
            </p:extLst>
          </p:nvPr>
        </p:nvGraphicFramePr>
        <p:xfrm>
          <a:off x="2743200" y="2743200"/>
          <a:ext cx="3810000" cy="882111"/>
        </p:xfrm>
        <a:graphic>
          <a:graphicData uri="http://schemas.openxmlformats.org/presentationml/2006/ole">
            <mc:AlternateContent xmlns:mc="http://schemas.openxmlformats.org/markup-compatibility/2006">
              <mc:Choice xmlns:v="urn:schemas-microsoft-com:vml" Requires="v">
                <p:oleObj spid="_x0000_s23898" name="Equation" r:id="rId3" imgW="2082600" imgH="482400" progId="Equation.3">
                  <p:embed/>
                </p:oleObj>
              </mc:Choice>
              <mc:Fallback>
                <p:oleObj name="Equation" r:id="rId3" imgW="20826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43200"/>
                        <a:ext cx="3810000" cy="882111"/>
                      </a:xfrm>
                      <a:prstGeom prst="rect">
                        <a:avLst/>
                      </a:prstGeom>
                      <a:noFill/>
                      <a:extLst/>
                    </p:spPr>
                  </p:pic>
                </p:oleObj>
              </mc:Fallback>
            </mc:AlternateContent>
          </a:graphicData>
        </a:graphic>
      </p:graphicFrame>
      <p:graphicFrame>
        <p:nvGraphicFramePr>
          <p:cNvPr id="149510" name="Object 6"/>
          <p:cNvGraphicFramePr>
            <a:graphicFrameLocks noGrp="1" noChangeAspect="1"/>
          </p:cNvGraphicFramePr>
          <p:nvPr>
            <p:ph sz="half" idx="2"/>
          </p:nvPr>
        </p:nvGraphicFramePr>
        <p:xfrm>
          <a:off x="2292350" y="4038600"/>
          <a:ext cx="4711700" cy="1870075"/>
        </p:xfrm>
        <a:graphic>
          <a:graphicData uri="http://schemas.openxmlformats.org/presentationml/2006/ole">
            <mc:AlternateContent xmlns:mc="http://schemas.openxmlformats.org/markup-compatibility/2006">
              <mc:Choice xmlns:v="urn:schemas-microsoft-com:vml" Requires="v">
                <p:oleObj spid="_x0000_s23899" name="Equation" r:id="rId5" imgW="3263760" imgH="1295280" progId="Equation.3">
                  <p:embed/>
                </p:oleObj>
              </mc:Choice>
              <mc:Fallback>
                <p:oleObj name="Equation" r:id="rId5" imgW="3263760" imgH="1295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350" y="4038600"/>
                        <a:ext cx="471170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77200" y="30480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p:sp>
        <p:nvSpPr>
          <p:cNvPr id="8" name="TextBox 7"/>
          <p:cNvSpPr txBox="1"/>
          <p:nvPr/>
        </p:nvSpPr>
        <p:spPr>
          <a:xfrm>
            <a:off x="8153400" y="48006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56</a:t>
            </a:fld>
            <a:endParaRPr lang="en-US" dirty="0"/>
          </a:p>
        </p:txBody>
      </p:sp>
    </p:spTree>
    <p:extLst>
      <p:ext uri="{BB962C8B-B14F-4D97-AF65-F5344CB8AC3E}">
        <p14:creationId xmlns:p14="http://schemas.microsoft.com/office/powerpoint/2010/main" val="36536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95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a:t>Newton Raphson Worked </a:t>
            </a:r>
            <a:r>
              <a:rPr lang="en-US" dirty="0" smtClean="0"/>
              <a:t>Example</a:t>
            </a:r>
            <a:endParaRPr lang="en-US" dirty="0"/>
          </a:p>
        </p:txBody>
      </p:sp>
      <p:pic>
        <p:nvPicPr>
          <p:cNvPr id="145568" name="Picture 160"/>
          <p:cNvPicPr>
            <a:picLocks noGrp="1" noChangeAspect="1" noChangeArrowheads="1"/>
          </p:cNvPicPr>
          <p:nvPr>
            <p:ph idx="1"/>
          </p:nvPr>
        </p:nvPicPr>
        <p:blipFill>
          <a:blip r:embed="rId2" cstate="print"/>
          <a:srcRect/>
          <a:stretch>
            <a:fillRect/>
          </a:stretch>
        </p:blipFill>
        <p:spPr>
          <a:xfrm>
            <a:off x="1371600" y="3203448"/>
            <a:ext cx="6364288" cy="1165225"/>
          </a:xfrm>
          <a:noFill/>
          <a:ln/>
        </p:spPr>
      </p:pic>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57</a:t>
            </a:fld>
            <a:endParaRPr lang="en-US" dirty="0"/>
          </a:p>
        </p:txBody>
      </p:sp>
    </p:spTree>
    <p:extLst>
      <p:ext uri="{BB962C8B-B14F-4D97-AF65-F5344CB8AC3E}">
        <p14:creationId xmlns:p14="http://schemas.microsoft.com/office/powerpoint/2010/main" val="13981451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b="1" u="sng"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4144310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0600"/>
                <a:ext cx="8382000" cy="5486400"/>
              </a:xfrm>
            </p:spPr>
            <p:txBody>
              <a:bodyPr>
                <a:normAutofit/>
              </a:bodyPr>
              <a:lstStyle/>
              <a:p>
                <a:r>
                  <a:rPr lang="en-US" dirty="0" smtClean="0"/>
                  <a:t>As described in the Newton Raphson section, the Jacobian Matrix can be expressed as </a:t>
                </a:r>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r>
                        <a:rPr lang="en-US" sz="2000" b="1" i="0">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m:t>
                                        </m:r>
                                        <m:r>
                                          <a:rPr lang="en-US" sz="2000" i="1">
                                            <a:latin typeface="Cambria Math"/>
                                          </a:rPr>
                                          <m:t>𝑉</m:t>
                                        </m:r>
                                      </m:den>
                                    </m:f>
                                  </m:e>
                                </m:d>
                              </m:e>
                            </m:mr>
                            <m:mr>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e>
                            </m:mr>
                          </m:m>
                        </m:e>
                      </m:d>
                    </m:oMath>
                  </m:oMathPara>
                </a14:m>
                <a:endParaRPr lang="en-US" dirty="0"/>
              </a:p>
              <a:p>
                <a:pPr marL="457200" lvl="1" indent="0">
                  <a:buNone/>
                </a:pPr>
                <a:endParaRPr lang="en-US" dirty="0" smtClean="0"/>
              </a:p>
              <a:p>
                <a:r>
                  <a:rPr lang="en-US" dirty="0" smtClean="0"/>
                  <a:t>The values of the off-diagonal sub-matrices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𝑃</m:t>
                            </m:r>
                          </m:num>
                          <m:den>
                            <m:r>
                              <a:rPr lang="en-US" i="1">
                                <a:latin typeface="Cambria Math"/>
                              </a:rPr>
                              <m:t>𝜕</m:t>
                            </m:r>
                            <m:r>
                              <a:rPr lang="en-US" i="1">
                                <a:latin typeface="Cambria Math"/>
                              </a:rPr>
                              <m:t>𝑉</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𝑄</m:t>
                            </m:r>
                          </m:num>
                          <m:den>
                            <m:r>
                              <a:rPr lang="en-US" i="1">
                                <a:latin typeface="Cambria Math"/>
                              </a:rPr>
                              <m:t>𝜕𝜃</m:t>
                            </m:r>
                          </m:den>
                        </m:f>
                      </m:e>
                    </m:d>
                  </m:oMath>
                </a14:m>
                <a:r>
                  <a:rPr lang="en-US" dirty="0" smtClean="0"/>
                  <a:t> are small and can be approximated to zero.</a:t>
                </a:r>
              </a:p>
              <a:p>
                <a:endParaRPr lang="en-US" dirty="0" smtClean="0"/>
              </a:p>
              <a:p>
                <a:r>
                  <a:rPr lang="en-US" dirty="0" smtClean="0"/>
                  <a:t>Hence, the power flow problem can be decoupled.</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0600"/>
                <a:ext cx="8382000" cy="5486400"/>
              </a:xfrm>
              <a:blipFill rotWithShape="1">
                <a:blip r:embed="rId2"/>
                <a:stretch>
                  <a:fillRect l="-945" t="-889"/>
                </a:stretch>
              </a:blipFill>
            </p:spPr>
            <p:txBody>
              <a:bodyPr/>
              <a:lstStyle/>
              <a:p>
                <a:r>
                  <a:rPr lang="en-US">
                    <a:noFill/>
                  </a:rPr>
                  <a:t> </a:t>
                </a:r>
              </a:p>
            </p:txBody>
          </p:sp>
        </mc:Fallback>
      </mc:AlternateContent>
      <p:sp>
        <p:nvSpPr>
          <p:cNvPr id="2" name="TextBox 1"/>
          <p:cNvSpPr txBox="1"/>
          <p:nvPr/>
        </p:nvSpPr>
        <p:spPr>
          <a:xfrm>
            <a:off x="8153400" y="2438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59</a:t>
            </a:fld>
            <a:endParaRPr lang="en-US" dirty="0"/>
          </a:p>
        </p:txBody>
      </p:sp>
    </p:spTree>
    <p:extLst>
      <p:ext uri="{BB962C8B-B14F-4D97-AF65-F5344CB8AC3E}">
        <p14:creationId xmlns:p14="http://schemas.microsoft.com/office/powerpoint/2010/main" val="35952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808038"/>
          </a:xfrm>
        </p:spPr>
        <p:txBody>
          <a:bodyPr>
            <a:normAutofit/>
          </a:bodyPr>
          <a:lstStyle/>
          <a:p>
            <a:pPr lvl="1" algn="ctr"/>
            <a:r>
              <a:rPr lang="en-US" sz="3200" dirty="0" smtClean="0">
                <a:latin typeface="Times New Roman" pitchFamily="18" charset="0"/>
                <a:cs typeface="Times New Roman" pitchFamily="18" charset="0"/>
              </a:rPr>
              <a:t>Power Injections</a:t>
            </a:r>
            <a:endParaRPr lang="en-US" sz="3200" dirty="0">
              <a:latin typeface="Times New Roman" pitchFamily="18" charset="0"/>
              <a:cs typeface="Times New Roman" pitchFamily="18" charset="0"/>
            </a:endParaRPr>
          </a:p>
        </p:txBody>
      </p:sp>
      <p:sp>
        <p:nvSpPr>
          <p:cNvPr id="5" name="Text Box 115"/>
          <p:cNvSpPr txBox="1">
            <a:spLocks noChangeArrowheads="1"/>
          </p:cNvSpPr>
          <p:nvPr/>
        </p:nvSpPr>
        <p:spPr bwMode="auto">
          <a:xfrm>
            <a:off x="304800" y="1226403"/>
            <a:ext cx="838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Injection of power at a node is from the perspective of the interconnecting transmission system.</a:t>
            </a:r>
            <a:endParaRPr lang="en-US" sz="2000" dirty="0">
              <a:solidFill>
                <a:srgbClr val="000000"/>
              </a:solidFill>
              <a:latin typeface="Times New Roman" pitchFamily="18" charset="0"/>
              <a:cs typeface="Times New Roman" pitchFamily="18" charset="0"/>
            </a:endParaRP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positive injection indicates generated power.</a:t>
            </a: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negative injection indicates consumed power.</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The node injections are generally known for all but one bus in advance.  This is known as the swing or slack bus.</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a:solidFill>
                  <a:srgbClr val="000000"/>
                </a:solidFill>
                <a:latin typeface="Times New Roman" pitchFamily="18" charset="0"/>
                <a:cs typeface="Times New Roman" pitchFamily="18" charset="0"/>
              </a:rPr>
              <a:t>The net complex power injected into </a:t>
            </a:r>
            <a:r>
              <a:rPr lang="en-US" sz="2000" dirty="0" smtClean="0">
                <a:solidFill>
                  <a:srgbClr val="000000"/>
                </a:solidFill>
                <a:latin typeface="Times New Roman" pitchFamily="18" charset="0"/>
                <a:cs typeface="Times New Roman" pitchFamily="18" charset="0"/>
              </a:rPr>
              <a:t>a </a:t>
            </a:r>
            <a:r>
              <a:rPr lang="en-US" sz="2000" dirty="0">
                <a:solidFill>
                  <a:srgbClr val="000000"/>
                </a:solidFill>
                <a:latin typeface="Times New Roman" pitchFamily="18" charset="0"/>
                <a:cs typeface="Times New Roman" pitchFamily="18" charset="0"/>
              </a:rPr>
              <a:t>bus is given by</a:t>
            </a:r>
            <a:endParaRPr lang="en-US" sz="2000" dirty="0" smtClean="0">
              <a:solidFill>
                <a:srgbClr val="000000"/>
              </a:solidFill>
              <a:latin typeface="Times New Roman" pitchFamily="18" charset="0"/>
              <a:cs typeface="Times New Roman" pitchFamily="18" charset="0"/>
            </a:endParaRPr>
          </a:p>
        </p:txBody>
      </p:sp>
      <p:sp>
        <p:nvSpPr>
          <p:cNvPr id="8" name="Text Box 118"/>
          <p:cNvSpPr txBox="1">
            <a:spLocks noChangeArrowheads="1"/>
          </p:cNvSpPr>
          <p:nvPr/>
        </p:nvSpPr>
        <p:spPr bwMode="auto">
          <a:xfrm>
            <a:off x="0" y="4900155"/>
            <a:ext cx="922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where complex power supplied by the generator is:</a:t>
            </a:r>
          </a:p>
        </p:txBody>
      </p:sp>
      <p:sp>
        <p:nvSpPr>
          <p:cNvPr id="10" name="Text Box 119"/>
          <p:cNvSpPr txBox="1">
            <a:spLocks noChangeArrowheads="1"/>
          </p:cNvSpPr>
          <p:nvPr/>
        </p:nvSpPr>
        <p:spPr bwMode="auto">
          <a:xfrm>
            <a:off x="0" y="573835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and the complex power consumed by the loads is:</a:t>
            </a:r>
          </a:p>
        </p:txBody>
      </p:sp>
      <mc:AlternateContent xmlns:mc="http://schemas.openxmlformats.org/markup-compatibility/2006" xmlns:a14="http://schemas.microsoft.com/office/drawing/2010/main">
        <mc:Choice Requires="a14">
          <p:sp>
            <p:nvSpPr>
              <p:cNvPr id="12" name="Rectangle 11"/>
              <p:cNvSpPr/>
              <p:nvPr/>
            </p:nvSpPr>
            <p:spPr>
              <a:xfrm>
                <a:off x="0" y="4267200"/>
                <a:ext cx="9144000" cy="413511"/>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smtClean="0">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oMath>
                </a14:m>
                <a:r>
                  <a:rPr lang="en-US" sz="2000" dirty="0" smtClean="0">
                    <a:latin typeface="Times New Roman" pitchFamily="18" charset="0"/>
                    <a:cs typeface="Times New Roman" pitchFamily="18" charset="0"/>
                  </a:rPr>
                  <a:t>	                 (1)</a:t>
                </a:r>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267200"/>
                <a:ext cx="9144000" cy="413511"/>
              </a:xfrm>
              <a:prstGeom prst="rect">
                <a:avLst/>
              </a:prstGeom>
              <a:blipFill rotWithShape="1">
                <a:blip r:embed="rId3"/>
                <a:stretch>
                  <a:fillRect t="-882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0" y="5281155"/>
                <a:ext cx="9144000" cy="40011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𝐺𝑖</m:t>
                        </m:r>
                      </m:sub>
                    </m:sSub>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281155"/>
                <a:ext cx="9144000" cy="400110"/>
              </a:xfrm>
              <a:prstGeom prst="rect">
                <a:avLst/>
              </a:prstGeom>
              <a:blipFill rotWithShape="1">
                <a:blip r:embed="rId4"/>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0" y="6119355"/>
                <a:ext cx="9144000" cy="400110"/>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𝐷𝑖</m:t>
                        </m:r>
                      </m:sub>
                    </m:sSub>
                  </m:oMath>
                </a14:m>
                <a:r>
                  <a:rPr lang="en-US" sz="2000" dirty="0" smtClean="0">
                    <a:latin typeface="Times New Roman" pitchFamily="18" charset="0"/>
                    <a:cs typeface="Times New Roman" pitchFamily="18" charset="0"/>
                  </a:rPr>
                  <a:t>				   (3)</a:t>
                </a:r>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0" y="6119355"/>
                <a:ext cx="9144000" cy="400110"/>
              </a:xfrm>
              <a:prstGeom prst="rect">
                <a:avLst/>
              </a:prstGeom>
              <a:blipFill rotWithShape="1">
                <a:blip r:embed="rId5"/>
                <a:stretch>
                  <a:fillRect t="-9231" b="-261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solidFill>
                  <a:schemeClr val="bg1">
                    <a:lumMod val="50000"/>
                  </a:schemeClr>
                </a:solidFill>
              </a:rPr>
              <a:pPr/>
              <a:t>6</a:t>
            </a:fld>
            <a:endParaRPr lang="en-US" dirty="0">
              <a:solidFill>
                <a:schemeClr val="bg1">
                  <a:lumMod val="50000"/>
                </a:schemeClr>
              </a:solidFill>
            </a:endParaRPr>
          </a:p>
        </p:txBody>
      </p:sp>
    </p:spTree>
    <p:extLst>
      <p:ext uri="{BB962C8B-B14F-4D97-AF65-F5344CB8AC3E}">
        <p14:creationId xmlns:p14="http://schemas.microsoft.com/office/powerpoint/2010/main" val="3577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219200"/>
                <a:ext cx="8881844" cy="4973972"/>
              </a:xfrm>
            </p:spPr>
            <p:txBody>
              <a:bodyPr/>
              <a:lstStyle/>
              <a:p>
                <a:r>
                  <a:rPr lang="en-US" dirty="0" smtClean="0"/>
                  <a:t>Substitute approximations into Eq. (48).</a:t>
                </a:r>
              </a:p>
              <a:p>
                <a:pPr marL="0" indent="0" algn="ctr">
                  <a:buNone/>
                </a:pPr>
                <a:r>
                  <a:rPr lang="en-US" sz="2000" dirty="0" smtClean="0"/>
                  <a:t>   </a:t>
                </a:r>
                <a14:m>
                  <m:oMath xmlns:m="http://schemas.openxmlformats.org/officeDocument/2006/math">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e>
                            <m:e>
                              <m:d>
                                <m:dPr>
                                  <m:begChr m:val="["/>
                                  <m:endChr m:val="]"/>
                                  <m:ctrlPr>
                                    <a:rPr lang="en-US" sz="2000" i="1">
                                      <a:latin typeface="Cambria Math"/>
                                    </a:rPr>
                                  </m:ctrlPr>
                                </m:dPr>
                                <m:e>
                                  <m:r>
                                    <a:rPr lang="en-US" sz="2000" b="0" i="1" smtClean="0">
                                      <a:latin typeface="Cambria Math"/>
                                    </a:rPr>
                                    <m:t>0</m:t>
                                  </m:r>
                                </m:e>
                              </m:d>
                            </m:e>
                          </m:mr>
                          <m:mr>
                            <m:e>
                              <m:d>
                                <m:dPr>
                                  <m:begChr m:val="["/>
                                  <m:endChr m:val="]"/>
                                  <m:ctrlPr>
                                    <a:rPr lang="en-US" sz="2000" i="1">
                                      <a:latin typeface="Cambria Math"/>
                                    </a:rPr>
                                  </m:ctrlPr>
                                </m:dPr>
                                <m:e>
                                  <m:r>
                                    <a:rPr lang="en-US" sz="2000" b="0" i="1" smtClean="0">
                                      <a:latin typeface="Cambria Math"/>
                                    </a:rPr>
                                    <m:t>0</m:t>
                                  </m:r>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𝛿𝜕</m:t>
                                      </m:r>
                                      <m:r>
                                        <a:rPr lang="en-US" sz="2000" i="1">
                                          <a:latin typeface="Cambria Math"/>
                                        </a:rPr>
                                        <m:t>𝑉</m:t>
                                      </m:r>
                                    </m:den>
                                  </m:f>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𝜃</m:t>
                              </m:r>
                            </m:e>
                          </m:mr>
                          <m:mr>
                            <m:e>
                              <m:r>
                                <a:rPr lang="en-US" sz="2000" i="1">
                                  <a:latin typeface="Cambria Math"/>
                                </a:rPr>
                                <m:t>∆</m:t>
                              </m:r>
                              <m:r>
                                <a:rPr lang="en-US" sz="2000" i="1">
                                  <a:latin typeface="Cambria Math"/>
                                </a:rPr>
                                <m:t>𝑉</m:t>
                              </m:r>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m:t>
                              </m:r>
                              <m:r>
                                <a:rPr lang="en-US" sz="2000" i="1">
                                  <a:latin typeface="Cambria Math"/>
                                </a:rPr>
                                <m:t>𝑄</m:t>
                              </m:r>
                            </m:e>
                          </m:mr>
                        </m:m>
                      </m:e>
                    </m:d>
                  </m:oMath>
                </a14:m>
                <a:endParaRPr lang="en-US" sz="2000" dirty="0" smtClean="0"/>
              </a:p>
              <a:p>
                <a:pPr marL="0" indent="0" algn="ctr">
                  <a:buNone/>
                </a:pPr>
                <a:endParaRPr lang="en-US" dirty="0" smtClean="0"/>
              </a:p>
              <a:p>
                <a:pPr marL="0" indent="0" algn="ctr">
                  <a:buNone/>
                </a:pPr>
                <a:endParaRPr lang="en-US" dirty="0"/>
              </a:p>
              <a:p>
                <a:r>
                  <a:rPr lang="en-US" dirty="0" smtClean="0"/>
                  <a:t>Then,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a:p>
              <a:p>
                <a:endParaRPr lang="en-US" dirty="0" smtClean="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219200"/>
                <a:ext cx="8881844" cy="4973972"/>
              </a:xfrm>
              <a:blipFill rotWithShape="1">
                <a:blip r:embed="rId2"/>
                <a:stretch>
                  <a:fillRect l="-962" t="-980"/>
                </a:stretch>
              </a:blipFill>
            </p:spPr>
            <p:txBody>
              <a:bodyPr/>
              <a:lstStyle/>
              <a:p>
                <a:r>
                  <a:rPr lang="en-US">
                    <a:noFill/>
                  </a:rPr>
                  <a:t> </a:t>
                </a:r>
              </a:p>
            </p:txBody>
          </p:sp>
        </mc:Fallback>
      </mc:AlternateContent>
      <p:sp>
        <p:nvSpPr>
          <p:cNvPr id="2" name="TextBox 1"/>
          <p:cNvSpPr txBox="1"/>
          <p:nvPr/>
        </p:nvSpPr>
        <p:spPr>
          <a:xfrm>
            <a:off x="8001000" y="48768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02035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Further assumptions can be made about the terms in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𝑃</m:t>
                            </m:r>
                          </m:num>
                          <m:den>
                            <m:r>
                              <a:rPr lang="en-US" i="1">
                                <a:latin typeface="Cambria Math"/>
                              </a:rPr>
                              <m:t>𝜕𝜃</m:t>
                            </m:r>
                          </m:den>
                        </m:f>
                      </m:e>
                    </m:d>
                  </m:oMath>
                </a14:m>
                <a:r>
                  <a:rPr lang="en-US" dirty="0"/>
                  <a:t> and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m:t>
                            </m:r>
                            <m:r>
                              <a:rPr lang="en-US" i="1">
                                <a:latin typeface="Cambria Math"/>
                              </a:rPr>
                              <m:t>𝑄</m:t>
                            </m:r>
                          </m:num>
                          <m:den>
                            <m:r>
                              <a:rPr lang="en-US" i="1">
                                <a:latin typeface="Cambria Math"/>
                              </a:rPr>
                              <m:t>𝜕</m:t>
                            </m:r>
                            <m:r>
                              <a:rPr lang="en-US" i="1">
                                <a:latin typeface="Cambria Math"/>
                              </a:rPr>
                              <m:t>𝑉</m:t>
                            </m:r>
                          </m:den>
                        </m:f>
                      </m:e>
                    </m:d>
                  </m:oMath>
                </a14:m>
                <a:r>
                  <a:rPr lang="en-US" dirty="0"/>
                  <a:t> </a:t>
                </a:r>
                <a:r>
                  <a:rPr lang="en-US" dirty="0" smtClean="0"/>
                  <a:t>.</a:t>
                </a:r>
              </a:p>
              <a:p>
                <a:endParaRPr lang="en-US" dirty="0" smtClean="0"/>
              </a:p>
              <a:p>
                <a:r>
                  <a:rPr lang="en-US" dirty="0" smtClean="0"/>
                  <a:t>Usually the </a:t>
                </a:r>
                <a14:m>
                  <m:oMath xmlns:m="http://schemas.openxmlformats.org/officeDocument/2006/math">
                    <m:sSub>
                      <m:sSubPr>
                        <m:ctrlPr>
                          <a:rPr lang="en-US" i="1" dirty="0" smtClean="0">
                            <a:latin typeface="Cambria Math"/>
                          </a:rPr>
                        </m:ctrlPr>
                      </m:sSubPr>
                      <m:e>
                        <m:r>
                          <a:rPr lang="en-US" b="0" i="1" dirty="0" smtClean="0">
                            <a:latin typeface="Cambria Math"/>
                          </a:rPr>
                          <m:t>𝐺</m:t>
                        </m:r>
                      </m:e>
                      <m:sub>
                        <m:r>
                          <a:rPr lang="en-US" b="0" i="1" dirty="0" smtClean="0">
                            <a:latin typeface="Cambria Math"/>
                          </a:rPr>
                          <m:t>𝑖𝑗</m:t>
                        </m:r>
                      </m:sub>
                    </m:sSub>
                  </m:oMath>
                </a14:m>
                <a:r>
                  <a:rPr lang="en-US" dirty="0" smtClean="0"/>
                  <a:t> terms of the </a:t>
                </a:r>
                <a14:m>
                  <m:oMath xmlns:m="http://schemas.openxmlformats.org/officeDocument/2006/math">
                    <m:sSub>
                      <m:sSubPr>
                        <m:ctrlPr>
                          <a:rPr lang="en-US" i="1" smtClean="0">
                            <a:latin typeface="Cambria Math"/>
                          </a:rPr>
                        </m:ctrlPr>
                      </m:sSubPr>
                      <m:e>
                        <m:r>
                          <a:rPr lang="en-US" b="0" i="1" smtClean="0">
                            <a:latin typeface="Cambria Math"/>
                          </a:rPr>
                          <m:t>𝑌</m:t>
                        </m:r>
                      </m:e>
                      <m:sub>
                        <m:r>
                          <a:rPr lang="en-US" b="0" i="1" smtClean="0">
                            <a:latin typeface="Cambria Math"/>
                          </a:rPr>
                          <m:t>𝑏𝑢𝑠</m:t>
                        </m:r>
                      </m:sub>
                    </m:sSub>
                  </m:oMath>
                </a14:m>
                <a:r>
                  <a:rPr lang="en-US" dirty="0" smtClean="0"/>
                  <a:t> are smaller than the </a:t>
                </a:r>
                <a14:m>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𝑖𝑗</m:t>
                        </m:r>
                      </m:sub>
                    </m:sSub>
                  </m:oMath>
                </a14:m>
                <a:r>
                  <a:rPr lang="en-US" dirty="0" smtClean="0"/>
                  <a:t> and can be ignored. </a:t>
                </a:r>
              </a:p>
              <a:p>
                <a:endParaRPr lang="en-US" dirty="0" smtClean="0"/>
              </a:p>
              <a:p>
                <a:r>
                  <a:rPr lang="en-US" dirty="0" smtClean="0"/>
                  <a:t>All per unit bus voltage magnitudes are considered approximately equal and difference between bus angles are considered small.</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2"/>
                <a:stretch>
                  <a:fillRect l="-9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spTree>
    <p:extLst>
      <p:ext uri="{BB962C8B-B14F-4D97-AF65-F5344CB8AC3E}">
        <p14:creationId xmlns:p14="http://schemas.microsoft.com/office/powerpoint/2010/main" val="40558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2400" y="1600200"/>
                <a:ext cx="8686800" cy="3506153"/>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Then, the diagonal terms of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oMath>
                </a14:m>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oMath>
                </a14:m>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can be written as: </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000" dirty="0" smtClean="0"/>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e>
                    </m:nary>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(53)</a:t>
                </a:r>
              </a:p>
              <a:p>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𝑄</m:t>
                            </m:r>
                          </m:e>
                          <m:sub>
                            <m:r>
                              <a:rPr lang="en-US" sz="2000" i="1">
                                <a:latin typeface="Cambria Math"/>
                              </a:rPr>
                              <m:t>𝑖</m:t>
                            </m:r>
                          </m:sub>
                        </m:sSub>
                      </m:num>
                      <m:den>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e>
                    </m:nary>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 </m:t>
                    </m:r>
                  </m:oMath>
                </a14:m>
                <a:r>
                  <a:rPr lang="en-US" sz="2000" dirty="0" smtClean="0">
                    <a:latin typeface="Times New Roman" pitchFamily="18" charset="0"/>
                    <a:cs typeface="Times New Roman" pitchFamily="18" charset="0"/>
                  </a:rPr>
                  <a:t>                  (54)</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600200"/>
                <a:ext cx="8686800" cy="3506153"/>
              </a:xfrm>
              <a:prstGeom prst="rect">
                <a:avLst/>
              </a:prstGeom>
              <a:blipFill rotWithShape="1">
                <a:blip r:embed="rId2"/>
                <a:stretch>
                  <a:fillRect l="-912" t="-696" r="-70"/>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13911639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514428"/>
                <a:ext cx="8534400" cy="362964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off-diagonal terms of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𝑃</m:t>
                            </m:r>
                          </m:num>
                          <m:den>
                            <m:r>
                              <a:rPr lang="en-US" sz="2000" i="1">
                                <a:latin typeface="Cambria Math"/>
                              </a:rPr>
                              <m:t>𝜕𝜃</m:t>
                            </m:r>
                          </m:den>
                        </m:f>
                      </m:e>
                    </m:d>
                  </m:oMath>
                </a14:m>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m:t>
                            </m:r>
                            <m:r>
                              <a:rPr lang="en-US" sz="2000" i="1">
                                <a:latin typeface="Cambria Math"/>
                              </a:rPr>
                              <m:t>𝑄</m:t>
                            </m:r>
                          </m:num>
                          <m:den>
                            <m:r>
                              <a:rPr lang="en-US" sz="2000" i="1">
                                <a:latin typeface="Cambria Math"/>
                              </a:rPr>
                              <m:t>𝜕</m:t>
                            </m:r>
                            <m:r>
                              <a:rPr lang="en-US" sz="2000" i="1">
                                <a:latin typeface="Cambria Math"/>
                              </a:rPr>
                              <m:t>𝑉</m:t>
                            </m:r>
                          </m:den>
                        </m:f>
                      </m:e>
                    </m:d>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written </a:t>
                </a:r>
                <a:r>
                  <a:rPr lang="en-US" sz="2400" dirty="0" smtClean="0">
                    <a:latin typeface="Times New Roman" pitchFamily="18" charset="0"/>
                    <a:cs typeface="Times New Roman" pitchFamily="18" charset="0"/>
                  </a:rPr>
                  <a:t>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ctr"/>
                <a:endParaRPr lang="en-US" sz="2000" i="1" dirty="0" smtClean="0">
                  <a:latin typeface="Cambria Math"/>
                </a:endParaRPr>
              </a:p>
              <a:p>
                <a:pPr algn="ctr"/>
                <a:endParaRPr lang="en-US" sz="2000" i="1" dirty="0">
                  <a:latin typeface="Cambria Math"/>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𝑗</m:t>
                            </m:r>
                          </m:sub>
                        </m:sSub>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14:m>
                  <m:oMath xmlns:m="http://schemas.openxmlformats.org/officeDocument/2006/math">
                    <m:r>
                      <a:rPr lang="en-US" sz="2000" b="0" i="1" smtClean="0">
                        <a:latin typeface="Cambria Math"/>
                      </a:rPr>
                      <m:t>                        </m:t>
                    </m:r>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b="0" i="1" smtClean="0">
                            <a:latin typeface="Cambria Math"/>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(55)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514428"/>
                <a:ext cx="8534400" cy="3629648"/>
              </a:xfrm>
              <a:prstGeom prst="rect">
                <a:avLst/>
              </a:prstGeom>
              <a:blipFill rotWithShape="1">
                <a:blip r:embed="rId2"/>
                <a:stretch>
                  <a:fillRect l="-929" t="-671"/>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63</a:t>
            </a:fld>
            <a:endParaRPr lang="en-US" dirty="0"/>
          </a:p>
        </p:txBody>
      </p:sp>
    </p:spTree>
    <p:extLst>
      <p:ext uri="{BB962C8B-B14F-4D97-AF65-F5344CB8AC3E}">
        <p14:creationId xmlns:p14="http://schemas.microsoft.com/office/powerpoint/2010/main" val="3948726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19200"/>
                <a:ext cx="8839200" cy="4122282"/>
              </a:xfrm>
              <a:prstGeom prst="rect">
                <a:avLst/>
              </a:prstGeom>
            </p:spPr>
            <p:txBody>
              <a:bodyPr wrap="square">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Consider  </a:t>
                </a:r>
                <a14:m>
                  <m:oMath xmlns:m="http://schemas.openxmlformats.org/officeDocument/2006/math">
                    <m:d>
                      <m:dPr>
                        <m:begChr m:val="["/>
                        <m:endChr m:val="]"/>
                        <m:ctrlPr>
                          <a:rPr lang="en-US" sz="2000" i="1">
                            <a:latin typeface="Cambria Math"/>
                          </a:rPr>
                        </m:ctrlPr>
                      </m:dPr>
                      <m:e>
                        <m:r>
                          <a:rPr lang="en-US" sz="2000" b="1" i="1">
                            <a:latin typeface="Cambria Math"/>
                          </a:rPr>
                          <m:t>𝐕</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e>
                              </m:d>
                            </m:e>
                            <m:e>
                              <m:r>
                                <a:rPr lang="en-US" sz="2000" i="1">
                                  <a:latin typeface="Cambria Math"/>
                                </a:rPr>
                                <m:t>⋯</m:t>
                              </m:r>
                            </m:e>
                            <m:e>
                              <m:r>
                                <a:rPr lang="en-US" sz="2000" i="1">
                                  <a:latin typeface="Cambria Math"/>
                                </a:rPr>
                                <m:t>0</m:t>
                              </m:r>
                            </m:e>
                          </m:mr>
                          <m:mr>
                            <m:e>
                              <m:r>
                                <a:rPr lang="en-US" sz="2000" i="1">
                                  <a:latin typeface="Cambria Math"/>
                                </a:rPr>
                                <m:t>⋮</m:t>
                              </m:r>
                            </m:e>
                            <m:e>
                              <m:r>
                                <a:rPr lang="en-US" sz="2000" i="1">
                                  <a:latin typeface="Cambria Math"/>
                                </a:rPr>
                                <m:t>⋱</m:t>
                              </m:r>
                            </m:e>
                            <m:e>
                              <m:r>
                                <a:rPr lang="en-US" sz="2000" i="1">
                                  <a:latin typeface="Cambria Math"/>
                                </a:rPr>
                                <m:t>⋮</m:t>
                              </m:r>
                            </m:e>
                          </m:mr>
                          <m:mr>
                            <m:e>
                              <m:r>
                                <a:rPr lang="en-US" sz="2000" i="1">
                                  <a:latin typeface="Cambria Math"/>
                                </a:rPr>
                                <m:t>0</m:t>
                              </m:r>
                            </m:e>
                            <m:e>
                              <m:r>
                                <a:rPr lang="en-US" sz="2000" i="1">
                                  <a:latin typeface="Cambria Math"/>
                                </a:rPr>
                                <m:t>⋯</m:t>
                              </m:r>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m:t>
                                      </m:r>
                                    </m:sub>
                                  </m:sSub>
                                </m:e>
                              </m:d>
                            </m:e>
                          </m:mr>
                        </m:m>
                      </m:e>
                    </m:d>
                  </m:oMath>
                </a14:m>
                <a:r>
                  <a:rPr lang="en-US" sz="2000" dirty="0">
                    <a:latin typeface="Times New Roman" pitchFamily="18" charset="0"/>
                    <a:cs typeface="Times New Roman" pitchFamily="18" charset="0"/>
                  </a:rPr>
                  <a:t> and </a:t>
                </a:r>
                <a14:m>
                  <m:oMath xmlns:m="http://schemas.openxmlformats.org/officeDocument/2006/math">
                    <m:r>
                      <a:rPr lang="en-US" sz="2000" b="1" i="1">
                        <a:latin typeface="Cambria Math"/>
                      </a:rPr>
                      <m:t>𝐁</m:t>
                    </m:r>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22</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2</m:t>
                                  </m:r>
                                </m:sub>
                              </m:sSub>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23</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3</m:t>
                                  </m:r>
                                </m:sub>
                              </m:sSub>
                            </m:e>
                          </m:mr>
                        </m:m>
                        <m:r>
                          <a:rPr lang="en-US" sz="2000" i="1">
                            <a:latin typeface="Cambria Math"/>
                          </a:rPr>
                          <m:t>  ⋯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m:t>
                                  </m:r>
                                  <m:r>
                                    <a:rPr lang="en-US" sz="2000" i="1">
                                      <a:latin typeface="Cambria Math"/>
                                    </a:rPr>
                                    <m:t>𝑛</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𝑛𝑛</m:t>
                                  </m:r>
                                </m:sub>
                              </m:sSub>
                            </m:e>
                          </m:mr>
                        </m:m>
                      </m:e>
                    </m:d>
                  </m:oMath>
                </a14:m>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342900" indent="-342900">
                  <a:buFont typeface="Wingdings" pitchFamily="2" charset="2"/>
                  <a:buChar char="Ø"/>
                </a:pP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may </a:t>
                </a:r>
                <a:r>
                  <a:rPr lang="en-US" sz="2000" dirty="0">
                    <a:latin typeface="Times New Roman" pitchFamily="18" charset="0"/>
                    <a:cs typeface="Times New Roman" pitchFamily="18" charset="0"/>
                  </a:rPr>
                  <a:t>obtained from </a:t>
                </a:r>
                <a14:m>
                  <m:oMath xmlns:m="http://schemas.openxmlformats.org/officeDocument/2006/math">
                    <m:sSub>
                      <m:sSubPr>
                        <m:ctrlPr>
                          <a:rPr lang="en-US" sz="2000" i="1">
                            <a:latin typeface="Cambria Math"/>
                          </a:rPr>
                        </m:ctrlPr>
                      </m:sSubPr>
                      <m:e>
                        <m:r>
                          <a:rPr lang="en-US" sz="2000" b="1" i="0">
                            <a:latin typeface="Cambria Math"/>
                          </a:rPr>
                          <m:t>𝐘</m:t>
                        </m:r>
                      </m:e>
                      <m:sub>
                        <m:r>
                          <a:rPr lang="en-US" sz="2000" i="1">
                            <a:latin typeface="Cambria Math"/>
                          </a:rPr>
                          <m:t>𝑏𝑢𝑠</m:t>
                        </m:r>
                      </m:sub>
                    </m:sSub>
                  </m:oMath>
                </a14:m>
                <a:r>
                  <a:rPr lang="en-US" sz="2000" dirty="0">
                    <a:latin typeface="Times New Roman" pitchFamily="18" charset="0"/>
                    <a:cs typeface="Times New Roman" pitchFamily="18" charset="0"/>
                  </a:rPr>
                  <a:t> by stripping away the first row and </a:t>
                </a:r>
                <a:r>
                  <a:rPr lang="en-US" sz="2000" dirty="0" smtClean="0">
                    <a:latin typeface="Times New Roman" pitchFamily="18" charset="0"/>
                    <a:cs typeface="Times New Roman" pitchFamily="18" charset="0"/>
                  </a:rPr>
                  <a:t>column </a:t>
                </a:r>
                <a:r>
                  <a:rPr lang="en-US" sz="2000" dirty="0">
                    <a:latin typeface="Times New Roman" pitchFamily="18" charset="0"/>
                    <a:cs typeface="Times New Roman" pitchFamily="18" charset="0"/>
                  </a:rPr>
                  <a:t>and then taking the imaginary part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Then,</a:t>
                </a:r>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𝜕𝜃</m:t>
                                </m:r>
                              </m:e>
                            </m:mr>
                          </m:m>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0" i="1" smtClean="0">
                                    <a:latin typeface="Cambria Math"/>
                                  </a:rPr>
                                  <m:t>𝑄</m:t>
                                </m:r>
                              </m:e>
                            </m:mr>
                            <m:mr>
                              <m:e>
                                <m:r>
                                  <a:rPr lang="en-US" sz="2000" i="1">
                                    <a:latin typeface="Cambria Math"/>
                                  </a:rPr>
                                  <m:t>𝜕</m:t>
                                </m:r>
                                <m:r>
                                  <a:rPr lang="en-US" sz="2000" b="0" i="1" smtClean="0">
                                    <a:latin typeface="Cambria Math"/>
                                  </a:rPr>
                                  <m:t>𝑉</m:t>
                                </m:r>
                              </m:e>
                            </m:mr>
                          </m:m>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219200"/>
                <a:ext cx="8839200" cy="4122282"/>
              </a:xfrm>
              <a:prstGeom prst="rect">
                <a:avLst/>
              </a:prstGeom>
              <a:blipFill rotWithShape="1">
                <a:blip r:embed="rId2"/>
                <a:stretch>
                  <a:fillRect l="-690"/>
                </a:stretch>
              </a:blipFill>
            </p:spPr>
            <p:txBody>
              <a:bodyPr/>
              <a:lstStyle/>
              <a:p>
                <a:r>
                  <a:rPr lang="en-US">
                    <a:noFill/>
                  </a:rPr>
                  <a:t> </a:t>
                </a:r>
              </a:p>
            </p:txBody>
          </p:sp>
        </mc:Fallback>
      </mc:AlternateContent>
      <p:sp>
        <p:nvSpPr>
          <p:cNvPr id="3"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4" name="TextBox 3"/>
          <p:cNvSpPr txBox="1"/>
          <p:nvPr/>
        </p:nvSpPr>
        <p:spPr>
          <a:xfrm>
            <a:off x="7963619" y="4705290"/>
            <a:ext cx="1143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9925" y="6492875"/>
            <a:ext cx="2133600" cy="365125"/>
          </a:xfrm>
        </p:spPr>
        <p:txBody>
          <a:bodyPr/>
          <a:lstStyle/>
          <a:p>
            <a:fld id="{B6F15528-21DE-4FAA-801E-634DDDAF4B2B}" type="slidenum">
              <a:rPr lang="en-US" smtClean="0"/>
              <a:pPr/>
              <a:t>64</a:t>
            </a:fld>
            <a:endParaRPr lang="en-US" dirty="0"/>
          </a:p>
        </p:txBody>
      </p:sp>
    </p:spTree>
    <p:extLst>
      <p:ext uri="{BB962C8B-B14F-4D97-AF65-F5344CB8AC3E}">
        <p14:creationId xmlns:p14="http://schemas.microsoft.com/office/powerpoint/2010/main" val="178164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0" y="685800"/>
                <a:ext cx="9144000" cy="5355697"/>
              </a:xfrm>
              <a:prstGeom prst="rect">
                <a:avLst/>
              </a:prstGeom>
              <a:noFill/>
            </p:spPr>
            <p:txBody>
              <a:bodyPr wrap="square" rtlCol="0">
                <a:spAutoFit/>
              </a:bodyPr>
              <a:lstStyle/>
              <a:p>
                <a:pPr marL="457200" indent="-457200">
                  <a:buFont typeface="Wingdings" pitchFamily="2" charset="2"/>
                  <a:buChar char="Ø"/>
                </a:pPr>
                <a:r>
                  <a:rPr lang="en-US" sz="2400" dirty="0">
                    <a:latin typeface="Times New Roman" pitchFamily="18" charset="0"/>
                    <a:cs typeface="Times New Roman" pitchFamily="18" charset="0"/>
                  </a:rPr>
                  <a:t>Substitute into equation (52) to </a:t>
                </a:r>
                <a:r>
                  <a:rPr lang="en-US" sz="2400" dirty="0" smtClean="0">
                    <a:latin typeface="Times New Roman" pitchFamily="18" charset="0"/>
                    <a:cs typeface="Times New Roman" pitchFamily="18" charset="0"/>
                  </a:rPr>
                  <a:t>get</a:t>
                </a:r>
              </a:p>
              <a:p>
                <a:pPr marL="457200" indent="-4572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Because of the assumption that all per unit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𝑖</m:t>
                            </m:r>
                          </m:sub>
                        </m:sSub>
                      </m:e>
                    </m:d>
                  </m:oMath>
                </a14:m>
                <a:r>
                  <a:rPr lang="en-US" sz="2400" dirty="0" smtClean="0">
                    <a:latin typeface="Times New Roman" pitchFamily="18" charset="0"/>
                    <a:cs typeface="Times New Roman" pitchFamily="18" charset="0"/>
                  </a:rPr>
                  <a:t> are equal, assume the second </a:t>
                </a:r>
                <a14:m>
                  <m:oMath xmlns:m="http://schemas.openxmlformats.org/officeDocument/2006/math">
                    <m:d>
                      <m:dPr>
                        <m:begChr m:val="["/>
                        <m:endChr m:val="]"/>
                        <m:ctrlPr>
                          <a:rPr lang="en-US" sz="2400" i="1">
                            <a:latin typeface="Cambria Math"/>
                          </a:rPr>
                        </m:ctrlPr>
                      </m:dPr>
                      <m:e>
                        <m:r>
                          <a:rPr lang="en-US" sz="2400" b="1" i="1">
                            <a:latin typeface="Cambria Math"/>
                          </a:rPr>
                          <m:t>𝐕</m:t>
                        </m:r>
                      </m:e>
                    </m:d>
                  </m:oMath>
                </a14:m>
                <a:r>
                  <a:rPr lang="en-US" sz="2400" dirty="0" smtClean="0">
                    <a:latin typeface="Times New Roman" pitchFamily="18" charset="0"/>
                    <a:cs typeface="Times New Roman" pitchFamily="18" charset="0"/>
                  </a:rPr>
                  <a:t> in (57) is the identity matrix.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𝑃</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i="1">
                                  <a:latin typeface="Cambria Math"/>
                                </a:rPr>
                              </m:ctrlPr>
                            </m:accPr>
                            <m:e>
                              <m:r>
                                <a:rPr lang="en-US" sz="2000" i="1">
                                  <a:latin typeface="Cambria Math"/>
                                </a:rPr>
                                <m:t>𝑃</m:t>
                              </m:r>
                            </m:e>
                          </m:acc>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ctr"/>
                <a14:m>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𝑄</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b="1" i="1">
                                <a:latin typeface="Cambria Math"/>
                              </a:rPr>
                            </m:ctrlPr>
                          </m:accPr>
                          <m:e>
                            <m:r>
                              <a:rPr lang="en-US" sz="2000" i="1">
                                <a:latin typeface="Cambria Math"/>
                              </a:rPr>
                              <m:t>𝑄</m:t>
                            </m:r>
                          </m:e>
                        </m:acc>
                      </m:e>
                    </m:d>
                  </m:oMath>
                </a14:m>
                <a:r>
                  <a:rPr lang="en-US" sz="2000" dirty="0" smtClean="0">
                    <a:latin typeface="Times New Roman" pitchFamily="18" charset="0"/>
                    <a:cs typeface="Times New Roman" pitchFamily="18" charset="0"/>
                  </a:rPr>
                  <a:t> </a:t>
                </a:r>
              </a:p>
              <a:p>
                <a:pPr algn="ct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Note that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i="1">
                                <a:latin typeface="Cambria Math"/>
                              </a:rPr>
                            </m:ctrlPr>
                          </m:accPr>
                          <m:e>
                            <m:r>
                              <a:rPr lang="en-US" sz="2400" i="1">
                                <a:latin typeface="Cambria Math"/>
                              </a:rPr>
                              <m:t>𝑃</m:t>
                            </m:r>
                          </m:e>
                        </m:acc>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b="1" i="1">
                                <a:latin typeface="Cambria Math"/>
                              </a:rPr>
                            </m:ctrlPr>
                          </m:accPr>
                          <m:e>
                            <m:r>
                              <a:rPr lang="en-US" sz="2400" i="1">
                                <a:latin typeface="Cambria Math"/>
                              </a:rPr>
                              <m:t>𝑄</m:t>
                            </m:r>
                          </m:e>
                        </m:acc>
                      </m:e>
                    </m:d>
                  </m:oMath>
                </a14:m>
                <a:r>
                  <a:rPr lang="en-US" sz="2400" dirty="0" smtClean="0">
                    <a:latin typeface="Times New Roman" pitchFamily="18" charset="0"/>
                    <a:cs typeface="Times New Roman" pitchFamily="18" charset="0"/>
                  </a:rPr>
                  <a:t> are just scaled versions of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𝑃</m:t>
                        </m:r>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𝑄</m:t>
                        </m:r>
                      </m:e>
                    </m:d>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685800"/>
                <a:ext cx="9144000" cy="5355697"/>
              </a:xfrm>
              <a:prstGeom prst="rect">
                <a:avLst/>
              </a:prstGeom>
              <a:blipFill rotWithShape="1">
                <a:blip r:embed="rId2"/>
                <a:stretch>
                  <a:fillRect l="-867" t="-911" b="-1139"/>
                </a:stretch>
              </a:blipFill>
            </p:spPr>
            <p:txBody>
              <a:bodyPr/>
              <a:lstStyle/>
              <a:p>
                <a:r>
                  <a:rPr lang="en-US">
                    <a:noFill/>
                  </a:rPr>
                  <a:t> </a:t>
                </a:r>
              </a:p>
            </p:txBody>
          </p:sp>
        </mc:Fallback>
      </mc:AlternateContent>
      <p:sp>
        <p:nvSpPr>
          <p:cNvPr id="5"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6" name="TextBox 5"/>
          <p:cNvSpPr txBox="1"/>
          <p:nvPr/>
        </p:nvSpPr>
        <p:spPr>
          <a:xfrm>
            <a:off x="8382000" y="1718246"/>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p:txBody>
      </p:sp>
      <p:sp>
        <p:nvSpPr>
          <p:cNvPr id="7" name="TextBox 6"/>
          <p:cNvSpPr txBox="1"/>
          <p:nvPr/>
        </p:nvSpPr>
        <p:spPr>
          <a:xfrm>
            <a:off x="83820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65</a:t>
            </a:fld>
            <a:endParaRPr lang="en-US" dirty="0"/>
          </a:p>
        </p:txBody>
      </p:sp>
    </p:spTree>
    <p:extLst>
      <p:ext uri="{BB962C8B-B14F-4D97-AF65-F5344CB8AC3E}">
        <p14:creationId xmlns:p14="http://schemas.microsoft.com/office/powerpoint/2010/main" val="16627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An important observation is that </a:t>
            </a:r>
            <a:r>
              <a:rPr lang="en-US" b="1" dirty="0" smtClean="0"/>
              <a:t>B</a:t>
            </a:r>
            <a:r>
              <a:rPr lang="en-US" dirty="0" smtClean="0"/>
              <a:t> is a constant matrix, independent of iteration count. Thus, only one matrix inversion of </a:t>
            </a:r>
            <a:r>
              <a:rPr lang="en-US" b="1" dirty="0" smtClean="0"/>
              <a:t>B</a:t>
            </a:r>
            <a:r>
              <a:rPr lang="en-US" dirty="0" smtClean="0"/>
              <a:t> is required. </a:t>
            </a:r>
          </a:p>
          <a:p>
            <a:endParaRPr lang="en-US" dirty="0" smtClean="0"/>
          </a:p>
          <a:p>
            <a:r>
              <a:rPr lang="en-US" dirty="0" smtClean="0"/>
              <a:t>These </a:t>
            </a:r>
            <a:r>
              <a:rPr lang="en-US" dirty="0"/>
              <a:t>equations are known as the </a:t>
            </a:r>
            <a:r>
              <a:rPr lang="en-US" i="1" dirty="0"/>
              <a:t>fast-decoupled</a:t>
            </a:r>
            <a:r>
              <a:rPr lang="en-US" dirty="0"/>
              <a:t> power flow </a:t>
            </a:r>
            <a:r>
              <a:rPr lang="en-US" dirty="0" smtClean="0"/>
              <a:t>equations and this is most commonly used as the power flow solver in commercial packages.</a:t>
            </a:r>
            <a:endParaRPr lang="en-US" dirty="0"/>
          </a:p>
          <a:p>
            <a:endParaRPr lang="en-US" dirty="0" smtClean="0"/>
          </a:p>
          <a:p>
            <a:pPr marL="0" indent="0">
              <a:buNone/>
            </a:pP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spTree>
    <p:extLst>
      <p:ext uri="{BB962C8B-B14F-4D97-AF65-F5344CB8AC3E}">
        <p14:creationId xmlns:p14="http://schemas.microsoft.com/office/powerpoint/2010/main" val="23794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b="1" u="sng"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0745154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DC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295400"/>
                <a:ext cx="8229600" cy="5181600"/>
              </a:xfrm>
            </p:spPr>
            <p:txBody>
              <a:bodyPr>
                <a:normAutofit fontScale="92500"/>
              </a:bodyPr>
              <a:lstStyle/>
              <a:p>
                <a:r>
                  <a:rPr lang="en-US" dirty="0" smtClean="0"/>
                  <a:t>DC powerflow is a non-iterative solution because of various assumptions.</a:t>
                </a:r>
              </a:p>
              <a:p>
                <a:pPr lvl="1"/>
                <a:r>
                  <a:rPr lang="en-US" dirty="0" smtClean="0"/>
                  <a:t>Reactive power flows are ignored.</a:t>
                </a:r>
              </a:p>
              <a:p>
                <a:pPr lvl="1"/>
                <a:r>
                  <a:rPr lang="en-US" dirty="0" smtClean="0"/>
                  <a:t>All node voltages are assumed to be 1 per unit.</a:t>
                </a:r>
              </a:p>
              <a:p>
                <a:pPr lvl="1"/>
                <a:r>
                  <a:rPr lang="en-US" dirty="0" smtClean="0"/>
                  <a:t>The entire problem reduced to a single set of linear equations:</a:t>
                </a:r>
              </a:p>
              <a:p>
                <a:pPr lvl="1"/>
                <a:endParaRPr lang="en-US" dirty="0"/>
              </a:p>
              <a:p>
                <a:pPr marL="1371600" lvl="3" indent="0">
                  <a:buNone/>
                </a:pPr>
                <a:r>
                  <a:rPr lang="en-US" sz="2400" dirty="0" smtClean="0">
                    <a:ea typeface="Cambria Math"/>
                  </a:rPr>
                  <a:t>			</a:t>
                </a:r>
                <a14:m>
                  <m:oMath xmlns:m="http://schemas.openxmlformats.org/officeDocument/2006/math">
                    <m:r>
                      <a:rPr lang="en-US" sz="2400" i="1" smtClean="0">
                        <a:latin typeface="Cambria Math"/>
                        <a:ea typeface="Cambria Math"/>
                      </a:rPr>
                      <m:t>𝜃</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𝐵</m:t>
                        </m:r>
                      </m:e>
                      <m:sup>
                        <m:r>
                          <a:rPr lang="en-US" sz="2400" b="0" i="1" smtClean="0">
                            <a:latin typeface="Cambria Math"/>
                            <a:ea typeface="Cambria Math"/>
                          </a:rPr>
                          <m:t>−1</m:t>
                        </m:r>
                      </m:sup>
                    </m:sSup>
                  </m:oMath>
                </a14:m>
                <a:r>
                  <a:rPr lang="en-US" sz="2400" dirty="0" smtClean="0"/>
                  <a:t>P</a:t>
                </a:r>
              </a:p>
              <a:p>
                <a:pPr marL="457200"/>
                <a:endParaRPr lang="en-US" dirty="0" smtClean="0"/>
              </a:p>
              <a:p>
                <a:pPr marL="457200"/>
                <a:r>
                  <a:rPr lang="en-US" dirty="0" smtClean="0"/>
                  <a:t>The </a:t>
                </a:r>
                <a:r>
                  <a:rPr lang="en-US" dirty="0"/>
                  <a:t>name DC Power Flow is derived from the fact that the equations are linear and the solution of the equations is real </a:t>
                </a:r>
                <a:r>
                  <a:rPr lang="en-US" dirty="0" smtClean="0"/>
                  <a:t>power.</a:t>
                </a:r>
              </a:p>
              <a:p>
                <a:pPr marL="457200"/>
                <a:endParaRPr lang="en-US" dirty="0" smtClean="0"/>
              </a:p>
              <a:p>
                <a:pPr marL="457200"/>
                <a:r>
                  <a:rPr lang="en-US" dirty="0" smtClean="0"/>
                  <a:t>DC Power Flow is used in Optimal Power Flow (OPF) solvers, Location Marginal Price (LMP) solvers, and Contingency Analysis (CA).</a:t>
                </a:r>
                <a:endParaRPr lang="en-US" dirty="0"/>
              </a:p>
              <a:p>
                <a:pPr lvl="1"/>
                <a:endParaRPr lang="en-US" dirty="0"/>
              </a:p>
              <a:p>
                <a:pPr lvl="1"/>
                <a:endParaRPr lang="en-US" dirty="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295400"/>
                <a:ext cx="8229600" cy="5181600"/>
              </a:xfrm>
              <a:blipFill rotWithShape="1">
                <a:blip r:embed="rId2"/>
                <a:stretch>
                  <a:fillRect l="-741" t="-706" r="-593" b="-2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5448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Forward </a:t>
            </a:r>
            <a:r>
              <a:rPr lang="en-US" dirty="0" smtClean="0"/>
              <a:t>Backward </a:t>
            </a:r>
            <a:r>
              <a:rPr lang="en-US" dirty="0"/>
              <a:t>Sweep (FBS) </a:t>
            </a:r>
            <a:r>
              <a:rPr lang="en-US" dirty="0" smtClean="0"/>
              <a:t>Method</a:t>
            </a:r>
            <a:endParaRPr lang="en-US" dirty="0"/>
          </a:p>
        </p:txBody>
      </p:sp>
      <p:sp>
        <p:nvSpPr>
          <p:cNvPr id="3" name="Content Placeholder 2"/>
          <p:cNvSpPr>
            <a:spLocks noGrp="1"/>
          </p:cNvSpPr>
          <p:nvPr>
            <p:ph idx="1"/>
          </p:nvPr>
        </p:nvSpPr>
        <p:spPr/>
        <p:txBody>
          <a:bodyPr>
            <a:normAutofit/>
          </a:bodyPr>
          <a:lstStyle/>
          <a:p>
            <a:r>
              <a:rPr lang="en-US" dirty="0"/>
              <a:t>At the distribution level the assumption of a three phase balanced system is not longer appropriate.</a:t>
            </a:r>
          </a:p>
          <a:p>
            <a:endParaRPr lang="en-US" dirty="0"/>
          </a:p>
          <a:p>
            <a:r>
              <a:rPr lang="en-US" dirty="0"/>
              <a:t>For distribution feeders which are generally operated in a radial configuration, the FBS method is an effective unbalanced power flow solution method. </a:t>
            </a:r>
          </a:p>
          <a:p>
            <a:endParaRPr lang="en-US" dirty="0"/>
          </a:p>
          <a:p>
            <a:r>
              <a:rPr lang="en-US" dirty="0"/>
              <a:t>The FBS method will not work for a looped or meshed system.</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4217794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In addition to the power injections that occur due to the generators and the loads, power flows into and out of each node on the interconnecting lines.</a:t>
            </a:r>
          </a:p>
          <a:p>
            <a:endParaRPr lang="en-US" dirty="0" smtClean="0"/>
          </a:p>
          <a:p>
            <a:r>
              <a:rPr lang="en-US" dirty="0" smtClean="0"/>
              <a:t>These flows are not injections from the perspective of the transmission system, they are simple flows between nodes.</a:t>
            </a:r>
          </a:p>
          <a:p>
            <a:endParaRPr lang="en-US" dirty="0"/>
          </a:p>
          <a:p>
            <a:r>
              <a:rPr lang="en-US" dirty="0" smtClean="0"/>
              <a:t>Given the voltage and angle at the nodes on either end of a line, the flows can be determined.</a:t>
            </a:r>
          </a:p>
          <a:p>
            <a:endParaRPr lang="en-US" dirty="0"/>
          </a:p>
          <a:p>
            <a:r>
              <a:rPr lang="en-US" dirty="0" smtClean="0"/>
              <a:t>Because of the potentially large number of nodes and links, these equations are formulated with sets of equations.</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7</a:t>
            </a:fld>
            <a:endParaRPr lang="en-US"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7278343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Forward Backward </a:t>
            </a:r>
            <a:r>
              <a:rPr lang="en-US" dirty="0"/>
              <a:t>Sweep (FBS) </a:t>
            </a:r>
            <a:r>
              <a:rPr lang="en-US" dirty="0" smtClean="0"/>
              <a:t>Method</a:t>
            </a:r>
            <a:endParaRPr lang="en-US" dirty="0"/>
          </a:p>
        </p:txBody>
      </p:sp>
      <p:sp>
        <p:nvSpPr>
          <p:cNvPr id="3" name="Content Placeholder 2"/>
          <p:cNvSpPr>
            <a:spLocks noGrp="1"/>
          </p:cNvSpPr>
          <p:nvPr>
            <p:ph idx="1"/>
          </p:nvPr>
        </p:nvSpPr>
        <p:spPr>
          <a:xfrm>
            <a:off x="439722" y="3048000"/>
            <a:ext cx="8496651" cy="3459163"/>
          </a:xfrm>
        </p:spPr>
        <p:txBody>
          <a:bodyPr>
            <a:normAutofit/>
          </a:bodyPr>
          <a:lstStyle/>
          <a:p>
            <a:r>
              <a:rPr lang="en-US" dirty="0" smtClean="0"/>
              <a:t>The ‘Forward’ sweep computes the voltage at node 5 under no-load condition. </a:t>
            </a:r>
          </a:p>
          <a:p>
            <a:r>
              <a:rPr lang="en-US" dirty="0" smtClean="0"/>
              <a:t>With no load currents, there are no line currents.</a:t>
            </a:r>
          </a:p>
          <a:p>
            <a:r>
              <a:rPr lang="en-US" dirty="0" smtClean="0"/>
              <a:t>Thus the node 5 voltage will equal that of the specified source voltage.</a:t>
            </a:r>
          </a:p>
          <a:p>
            <a:r>
              <a:rPr lang="en-US" dirty="0" smtClean="0"/>
              <a:t>The ‘Backward’ sweep commences by computing the load current at node 5.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23" y="1219200"/>
            <a:ext cx="8496650" cy="1625964"/>
          </a:xfrm>
          <a:prstGeom prst="rect">
            <a:avLst/>
          </a:prstGeom>
        </p:spPr>
      </p:pic>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70</a:t>
            </a:fld>
            <a:endParaRPr lang="en-US" dirty="0"/>
          </a:p>
        </p:txBody>
      </p:sp>
    </p:spTree>
    <p:extLst>
      <p:ext uri="{BB962C8B-B14F-4D97-AF65-F5344CB8AC3E}">
        <p14:creationId xmlns:p14="http://schemas.microsoft.com/office/powerpoint/2010/main" val="107377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T</a:t>
                </a:r>
                <a:r>
                  <a:rPr lang="en-US" dirty="0" smtClean="0"/>
                  <a:t>he load current at each node is computed by:</a:t>
                </a:r>
              </a:p>
              <a:p>
                <a:endParaRPr lang="en-US" dirty="0" smtClean="0"/>
              </a:p>
              <a:p>
                <a:pPr marL="914400" lvl="2" indent="0" algn="ctr">
                  <a:buNone/>
                </a:pP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𝑛</m:t>
                                    </m:r>
                                  </m:sub>
                                </m:sSub>
                              </m:num>
                              <m:den>
                                <m:sSub>
                                  <m:sSubPr>
                                    <m:ctrlPr>
                                      <a:rPr lang="en-US" sz="2400" i="1">
                                        <a:latin typeface="Cambria Math"/>
                                      </a:rPr>
                                    </m:ctrlPr>
                                  </m:sSubPr>
                                  <m:e>
                                    <m:r>
                                      <a:rPr lang="en-US" sz="2400" i="1">
                                        <a:latin typeface="Cambria Math"/>
                                      </a:rPr>
                                      <m:t>𝑉</m:t>
                                    </m:r>
                                  </m:e>
                                  <m:sub>
                                    <m:r>
                                      <a:rPr lang="en-US" sz="2400" i="1">
                                        <a:latin typeface="Cambria Math"/>
                                      </a:rPr>
                                      <m:t>𝑛</m:t>
                                    </m:r>
                                  </m:sub>
                                </m:sSub>
                              </m:den>
                            </m:f>
                          </m:e>
                        </m:d>
                      </m:e>
                      <m:sup>
                        <m:r>
                          <a:rPr lang="en-US" sz="2400" i="1">
                            <a:latin typeface="Cambria Math"/>
                          </a:rPr>
                          <m:t>∗</m:t>
                        </m:r>
                      </m:sup>
                    </m:sSup>
                  </m:oMath>
                </a14:m>
                <a:r>
                  <a:rPr lang="en-US" sz="2400" dirty="0" smtClean="0"/>
                  <a:t>	</a:t>
                </a:r>
                <a:r>
                  <a:rPr lang="en-US" dirty="0" smtClean="0"/>
                  <a:t>	</a:t>
                </a:r>
                <a:r>
                  <a:rPr lang="en-US" sz="2400" dirty="0" smtClean="0"/>
                  <a:t>(59)</a:t>
                </a:r>
              </a:p>
              <a:p>
                <a:pPr marL="914400" lvl="2" indent="0" algn="ctr">
                  <a:buNone/>
                </a:pPr>
                <a:endParaRPr lang="en-US" sz="2400" dirty="0" smtClean="0"/>
              </a:p>
              <a:p>
                <a:r>
                  <a:rPr lang="en-US" dirty="0"/>
                  <a:t>The backward sweep will determine a computed source voltage </a:t>
                </a:r>
                <a14:m>
                  <m:oMath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1</m:t>
                        </m:r>
                      </m:sub>
                    </m:sSub>
                  </m:oMath>
                </a14:m>
                <a:r>
                  <a:rPr lang="en-US" dirty="0" smtClean="0"/>
                  <a:t>. </a:t>
                </a:r>
              </a:p>
              <a:p>
                <a:endParaRPr lang="en-US" dirty="0"/>
              </a:p>
              <a:p>
                <a:r>
                  <a:rPr lang="en-US" dirty="0" smtClean="0"/>
                  <a:t>However, the first iteration will produce a voltage that is not equal to the specified source voltage </a:t>
                </a:r>
                <a14:m>
                  <m:oMath xmlns:m="http://schemas.openxmlformats.org/officeDocument/2006/math">
                    <m:sSub>
                      <m:sSubPr>
                        <m:ctrlPr>
                          <a:rPr lang="en-US" i="1">
                            <a:latin typeface="Cambria Math"/>
                          </a:rPr>
                        </m:ctrlPr>
                      </m:sSubPr>
                      <m:e>
                        <m:r>
                          <a:rPr lang="en-US" i="1">
                            <a:latin typeface="Cambria Math"/>
                          </a:rPr>
                          <m:t>𝑉</m:t>
                        </m:r>
                      </m:e>
                      <m:sub>
                        <m:r>
                          <a:rPr lang="en-US" b="0" i="1" smtClean="0">
                            <a:latin typeface="Cambria Math"/>
                          </a:rPr>
                          <m:t>𝑠</m:t>
                        </m:r>
                      </m:sub>
                    </m:sSub>
                  </m:oMath>
                </a14:m>
                <a:r>
                  <a:rPr lang="en-US" dirty="0"/>
                  <a:t>. </a:t>
                </a:r>
                <a:endParaRPr lang="en-US" dirty="0" smtClean="0"/>
              </a:p>
              <a:p>
                <a:endParaRPr lang="en-US" dirty="0"/>
              </a:p>
              <a:p>
                <a:r>
                  <a:rPr lang="en-US" dirty="0" smtClean="0"/>
                  <a:t>Because the system is non-linear, the solution must be found by again doing an iteration of the ‘Forward’ sweep.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spTree>
    <p:extLst>
      <p:ext uri="{BB962C8B-B14F-4D97-AF65-F5344CB8AC3E}">
        <p14:creationId xmlns:p14="http://schemas.microsoft.com/office/powerpoint/2010/main" val="15469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The ‘Forward’ sweep is conducted with the specified source voltage and the line currents from the previous backward sweep.</a:t>
                </a:r>
              </a:p>
              <a:p>
                <a:endParaRPr lang="en-US" dirty="0" smtClean="0"/>
              </a:p>
              <a:p>
                <a:r>
                  <a:rPr lang="en-US" dirty="0" smtClean="0"/>
                  <a:t>Using KVL for the line between node 1 and node 2 gives:</a:t>
                </a:r>
              </a:p>
              <a:p>
                <a:endParaRPr lang="en-US" dirty="0" smtClean="0"/>
              </a:p>
              <a:p>
                <a:pPr marL="0" lvl="2" indent="0">
                  <a:buNone/>
                </a:pPr>
                <a:r>
                  <a:rPr lang="en-US" b="1" dirty="0" smtClean="0">
                    <a:solidFill>
                      <a:srgbClr val="FF0000"/>
                    </a:solidFill>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12</m:t>
                        </m:r>
                      </m:sub>
                    </m:sSub>
                  </m:oMath>
                </a14:m>
                <a:r>
                  <a:rPr lang="en-US" sz="2400" b="1" dirty="0" smtClean="0">
                    <a:solidFill>
                      <a:srgbClr val="FF0000"/>
                    </a:solidFill>
                  </a:rPr>
                  <a:t>			  </a:t>
                </a:r>
                <a:r>
                  <a:rPr lang="en-US" sz="2400" dirty="0" smtClean="0"/>
                  <a:t>(60)</a:t>
                </a:r>
              </a:p>
              <a:p>
                <a:pPr marL="0" lvl="2" indent="0" algn="ctr">
                  <a:buNone/>
                </a:pPr>
                <a:endParaRPr lang="en-US" sz="2400" dirty="0"/>
              </a:p>
              <a:p>
                <a:pPr marL="342900" lvl="2" indent="-342900"/>
                <a:r>
                  <a:rPr lang="en-US" sz="2400" dirty="0"/>
                  <a:t>This procedure is </a:t>
                </a:r>
                <a:r>
                  <a:rPr lang="en-US" sz="2400" dirty="0" smtClean="0"/>
                  <a:t>repeated for each line segment until a “new” voltage is determined at node 5. </a:t>
                </a:r>
              </a:p>
              <a:p>
                <a:pPr marL="342900" lvl="2" indent="-342900"/>
                <a:endParaRPr lang="en-US" sz="2400" dirty="0"/>
              </a:p>
              <a:p>
                <a:pPr marL="342900" lvl="2" indent="-342900"/>
                <a:r>
                  <a:rPr lang="en-US" sz="2400" dirty="0"/>
                  <a:t>Using the new voltage a backward sweep is started that will lead to a new source current.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482"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spTree>
    <p:extLst>
      <p:ext uri="{BB962C8B-B14F-4D97-AF65-F5344CB8AC3E}">
        <p14:creationId xmlns:p14="http://schemas.microsoft.com/office/powerpoint/2010/main" val="154698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990600" y="3962400"/>
                <a:ext cx="6470561"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Nominal Voltage: </a:t>
                </a:r>
                <a14:m>
                  <m:oMath xmlns:m="http://schemas.openxmlformats.org/officeDocument/2006/math">
                    <m:r>
                      <a:rPr lang="en-US" i="1" dirty="0" smtClean="0">
                        <a:latin typeface="Cambria Math"/>
                        <a:cs typeface="Times New Roman" pitchFamily="18" charset="0"/>
                      </a:rPr>
                      <m:t>2400</m:t>
                    </m:r>
                  </m:oMath>
                </a14:m>
                <a:r>
                  <a:rPr lang="en-US" dirty="0" smtClean="0">
                    <a:latin typeface="Times New Roman" pitchFamily="18" charset="0"/>
                    <a:cs typeface="Times New Roman" pitchFamily="18" charset="0"/>
                  </a:rPr>
                  <a:t> V</a:t>
                </a:r>
              </a:p>
              <a:p>
                <a:pPr marL="285750" indent="-285750">
                  <a:buFont typeface="Wingdings" pitchFamily="2" charset="2"/>
                  <a:buChar char="Ø"/>
                </a:pPr>
                <a:r>
                  <a:rPr lang="en-US" dirty="0" smtClean="0">
                    <a:latin typeface="Times New Roman" pitchFamily="18" charset="0"/>
                    <a:cs typeface="Times New Roman" pitchFamily="18" charset="0"/>
                  </a:rPr>
                  <a:t>The following matrix is the standard impedance matrix from the IEEE 4 node test feeder.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0600" y="3962400"/>
                <a:ext cx="6470561" cy="1200329"/>
              </a:xfrm>
              <a:prstGeom prst="rect">
                <a:avLst/>
              </a:prstGeom>
              <a:blipFill rotWithShape="1">
                <a:blip r:embed="rId3"/>
                <a:stretch>
                  <a:fillRect l="-660"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4915010"/>
                <a:ext cx="7543800" cy="110479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smtClean="0">
                            <a:effectLst/>
                            <a:latin typeface="Cambria Math"/>
                            <a:ea typeface="Calibri"/>
                            <a:cs typeface="Times New Roman"/>
                          </a:rPr>
                        </m:ctrlPr>
                      </m:sSubPr>
                      <m:e>
                        <m:r>
                          <a:rPr lang="en-US" i="1">
                            <a:effectLst/>
                            <a:latin typeface="Cambria Math"/>
                            <a:ea typeface="Calibri"/>
                            <a:cs typeface="Times New Roman"/>
                          </a:rPr>
                          <m:t>𝑍</m:t>
                        </m:r>
                      </m:e>
                      <m:sub>
                        <m:r>
                          <a:rPr lang="en-US" i="1">
                            <a:effectLst/>
                            <a:latin typeface="Cambria Math"/>
                            <a:ea typeface="Calibri"/>
                            <a:cs typeface="Times New Roman"/>
                          </a:rPr>
                          <m:t>𝑏𝑎𝑠𝑒</m:t>
                        </m:r>
                      </m:sub>
                    </m:sSub>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0.413+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mr>
                        </m:m>
                      </m:e>
                    </m:d>
                  </m:oMath>
                </a14:m>
                <a:r>
                  <a:rPr lang="en-US" dirty="0" smtClean="0">
                    <a:ea typeface="Calibri"/>
                    <a:cs typeface="Times New Roman"/>
                  </a:rPr>
                  <a:t> </a:t>
                </a:r>
                <a14:m>
                  <m:oMath xmlns:m="http://schemas.openxmlformats.org/officeDocument/2006/math">
                    <m:f>
                      <m:fPr>
                        <m:ctrlPr>
                          <a:rPr lang="en-US" i="1">
                            <a:solidFill>
                              <a:srgbClr val="000000"/>
                            </a:solidFill>
                            <a:latin typeface="Cambria Math"/>
                            <a:ea typeface="Calibri"/>
                          </a:rPr>
                        </m:ctrlPr>
                      </m:fPr>
                      <m:num>
                        <m:r>
                          <m:rPr>
                            <m:sty m:val="p"/>
                          </m:rPr>
                          <a:rPr lang="en-US">
                            <a:solidFill>
                              <a:srgbClr val="000000"/>
                            </a:solidFill>
                            <a:latin typeface="Cambria Math"/>
                            <a:ea typeface="Calibri"/>
                          </a:rPr>
                          <m:t>Ω</m:t>
                        </m:r>
                      </m:num>
                      <m:den>
                        <m:r>
                          <m:rPr>
                            <m:nor/>
                          </m:rPr>
                          <a:rPr lang="en-US" i="0">
                            <a:solidFill>
                              <a:srgbClr val="000000"/>
                            </a:solidFill>
                            <a:latin typeface="Times New Roman" pitchFamily="18" charset="0"/>
                            <a:ea typeface="Calibri"/>
                            <a:cs typeface="Times New Roman" pitchFamily="18" charset="0"/>
                          </a:rPr>
                          <m:t>mile</m:t>
                        </m:r>
                      </m:den>
                    </m:f>
                  </m:oMath>
                </a14:m>
                <a:endParaRPr lang="en-US" dirty="0">
                  <a:ea typeface="Calibri"/>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4915010"/>
                <a:ext cx="7543800" cy="1104790"/>
              </a:xfrm>
              <a:prstGeom prst="rect">
                <a:avLst/>
              </a:prstGeom>
              <a:blipFill rotWithShape="1">
                <a:blip r:embed="rId4"/>
                <a:stretch>
                  <a:fillRect/>
                </a:stretch>
              </a:blipFill>
            </p:spPr>
            <p:txBody>
              <a:bodyPr/>
              <a:lstStyle/>
              <a:p>
                <a:r>
                  <a:rPr lang="en-US">
                    <a:noFill/>
                  </a:rPr>
                  <a:t> </a:t>
                </a:r>
              </a:p>
            </p:txBody>
          </p:sp>
        </mc:Fallback>
      </mc:AlternateContent>
      <p:grpSp>
        <p:nvGrpSpPr>
          <p:cNvPr id="67" name="Group 66"/>
          <p:cNvGrpSpPr/>
          <p:nvPr/>
        </p:nvGrpSpPr>
        <p:grpSpPr>
          <a:xfrm>
            <a:off x="1600200" y="1524000"/>
            <a:ext cx="6259513" cy="2286000"/>
            <a:chOff x="1600200" y="1524000"/>
            <a:chExt cx="6259513" cy="2286000"/>
          </a:xfrm>
        </p:grpSpPr>
        <p:grpSp>
          <p:nvGrpSpPr>
            <p:cNvPr id="8" name="Group 4"/>
            <p:cNvGrpSpPr>
              <a:grpSpLocks noChangeAspect="1"/>
            </p:cNvGrpSpPr>
            <p:nvPr/>
          </p:nvGrpSpPr>
          <p:grpSpPr bwMode="auto">
            <a:xfrm>
              <a:off x="1600200" y="1524000"/>
              <a:ext cx="6259513" cy="1981200"/>
              <a:chOff x="1008" y="960"/>
              <a:chExt cx="3943" cy="1248"/>
            </a:xfrm>
          </p:grpSpPr>
          <p:sp>
            <p:nvSpPr>
              <p:cNvPr id="9" name="AutoShape 3"/>
              <p:cNvSpPr>
                <a:spLocks noChangeAspect="1" noChangeArrowheads="1" noTextEdit="1"/>
              </p:cNvSpPr>
              <p:nvPr/>
            </p:nvSpPr>
            <p:spPr bwMode="auto">
              <a:xfrm>
                <a:off x="1008" y="960"/>
                <a:ext cx="3909"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1061" y="1362"/>
                <a:ext cx="317" cy="317"/>
              </a:xfrm>
              <a:custGeom>
                <a:avLst/>
                <a:gdLst>
                  <a:gd name="T0" fmla="*/ 1 w 633"/>
                  <a:gd name="T1" fmla="*/ 285 h 635"/>
                  <a:gd name="T2" fmla="*/ 9 w 633"/>
                  <a:gd name="T3" fmla="*/ 239 h 635"/>
                  <a:gd name="T4" fmla="*/ 24 w 633"/>
                  <a:gd name="T5" fmla="*/ 194 h 635"/>
                  <a:gd name="T6" fmla="*/ 46 w 633"/>
                  <a:gd name="T7" fmla="*/ 153 h 635"/>
                  <a:gd name="T8" fmla="*/ 73 w 633"/>
                  <a:gd name="T9" fmla="*/ 117 h 635"/>
                  <a:gd name="T10" fmla="*/ 103 w 633"/>
                  <a:gd name="T11" fmla="*/ 83 h 635"/>
                  <a:gd name="T12" fmla="*/ 140 w 633"/>
                  <a:gd name="T13" fmla="*/ 54 h 635"/>
                  <a:gd name="T14" fmla="*/ 180 w 633"/>
                  <a:gd name="T15" fmla="*/ 32 h 635"/>
                  <a:gd name="T16" fmla="*/ 222 w 633"/>
                  <a:gd name="T17" fmla="*/ 15 h 635"/>
                  <a:gd name="T18" fmla="*/ 269 w 633"/>
                  <a:gd name="T19" fmla="*/ 4 h 635"/>
                  <a:gd name="T20" fmla="*/ 317 w 633"/>
                  <a:gd name="T21" fmla="*/ 0 h 635"/>
                  <a:gd name="T22" fmla="*/ 365 w 633"/>
                  <a:gd name="T23" fmla="*/ 4 h 635"/>
                  <a:gd name="T24" fmla="*/ 411 w 633"/>
                  <a:gd name="T25" fmla="*/ 15 h 635"/>
                  <a:gd name="T26" fmla="*/ 455 w 633"/>
                  <a:gd name="T27" fmla="*/ 32 h 635"/>
                  <a:gd name="T28" fmla="*/ 493 w 633"/>
                  <a:gd name="T29" fmla="*/ 54 h 635"/>
                  <a:gd name="T30" fmla="*/ 530 w 633"/>
                  <a:gd name="T31" fmla="*/ 83 h 635"/>
                  <a:gd name="T32" fmla="*/ 562 w 633"/>
                  <a:gd name="T33" fmla="*/ 117 h 635"/>
                  <a:gd name="T34" fmla="*/ 588 w 633"/>
                  <a:gd name="T35" fmla="*/ 153 h 635"/>
                  <a:gd name="T36" fmla="*/ 609 w 633"/>
                  <a:gd name="T37" fmla="*/ 194 h 635"/>
                  <a:gd name="T38" fmla="*/ 624 w 633"/>
                  <a:gd name="T39" fmla="*/ 239 h 635"/>
                  <a:gd name="T40" fmla="*/ 632 w 633"/>
                  <a:gd name="T41" fmla="*/ 285 h 635"/>
                  <a:gd name="T42" fmla="*/ 633 w 633"/>
                  <a:gd name="T43" fmla="*/ 317 h 635"/>
                  <a:gd name="T44" fmla="*/ 630 w 633"/>
                  <a:gd name="T45" fmla="*/ 366 h 635"/>
                  <a:gd name="T46" fmla="*/ 619 w 633"/>
                  <a:gd name="T47" fmla="*/ 412 h 635"/>
                  <a:gd name="T48" fmla="*/ 603 w 633"/>
                  <a:gd name="T49" fmla="*/ 456 h 635"/>
                  <a:gd name="T50" fmla="*/ 579 w 633"/>
                  <a:gd name="T51" fmla="*/ 494 h 635"/>
                  <a:gd name="T52" fmla="*/ 551 w 633"/>
                  <a:gd name="T53" fmla="*/ 531 h 635"/>
                  <a:gd name="T54" fmla="*/ 518 w 633"/>
                  <a:gd name="T55" fmla="*/ 562 h 635"/>
                  <a:gd name="T56" fmla="*/ 482 w 633"/>
                  <a:gd name="T57" fmla="*/ 588 h 635"/>
                  <a:gd name="T58" fmla="*/ 441 w 633"/>
                  <a:gd name="T59" fmla="*/ 609 h 635"/>
                  <a:gd name="T60" fmla="*/ 396 w 633"/>
                  <a:gd name="T61" fmla="*/ 624 h 635"/>
                  <a:gd name="T62" fmla="*/ 349 w 633"/>
                  <a:gd name="T63" fmla="*/ 633 h 635"/>
                  <a:gd name="T64" fmla="*/ 301 w 633"/>
                  <a:gd name="T65" fmla="*/ 634 h 635"/>
                  <a:gd name="T66" fmla="*/ 253 w 633"/>
                  <a:gd name="T67" fmla="*/ 628 h 635"/>
                  <a:gd name="T68" fmla="*/ 208 w 633"/>
                  <a:gd name="T69" fmla="*/ 615 h 635"/>
                  <a:gd name="T70" fmla="*/ 166 w 633"/>
                  <a:gd name="T71" fmla="*/ 596 h 635"/>
                  <a:gd name="T72" fmla="*/ 127 w 633"/>
                  <a:gd name="T73" fmla="*/ 572 h 635"/>
                  <a:gd name="T74" fmla="*/ 93 w 633"/>
                  <a:gd name="T75" fmla="*/ 541 h 635"/>
                  <a:gd name="T76" fmla="*/ 63 w 633"/>
                  <a:gd name="T77" fmla="*/ 507 h 635"/>
                  <a:gd name="T78" fmla="*/ 37 w 633"/>
                  <a:gd name="T79" fmla="*/ 468 h 635"/>
                  <a:gd name="T80" fmla="*/ 19 w 633"/>
                  <a:gd name="T81" fmla="*/ 426 h 635"/>
                  <a:gd name="T82" fmla="*/ 6 w 633"/>
                  <a:gd name="T83" fmla="*/ 382 h 635"/>
                  <a:gd name="T84" fmla="*/ 0 w 633"/>
                  <a:gd name="T85" fmla="*/ 33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5">
                    <a:moveTo>
                      <a:pt x="0" y="317"/>
                    </a:moveTo>
                    <a:lnTo>
                      <a:pt x="0" y="301"/>
                    </a:lnTo>
                    <a:lnTo>
                      <a:pt x="1" y="285"/>
                    </a:lnTo>
                    <a:lnTo>
                      <a:pt x="3" y="269"/>
                    </a:lnTo>
                    <a:lnTo>
                      <a:pt x="6" y="254"/>
                    </a:lnTo>
                    <a:lnTo>
                      <a:pt x="9" y="239"/>
                    </a:lnTo>
                    <a:lnTo>
                      <a:pt x="14" y="223"/>
                    </a:lnTo>
                    <a:lnTo>
                      <a:pt x="19" y="208"/>
                    </a:lnTo>
                    <a:lnTo>
                      <a:pt x="24" y="194"/>
                    </a:lnTo>
                    <a:lnTo>
                      <a:pt x="32" y="180"/>
                    </a:lnTo>
                    <a:lnTo>
                      <a:pt x="37" y="167"/>
                    </a:lnTo>
                    <a:lnTo>
                      <a:pt x="46" y="153"/>
                    </a:lnTo>
                    <a:lnTo>
                      <a:pt x="54" y="140"/>
                    </a:lnTo>
                    <a:lnTo>
                      <a:pt x="63" y="128"/>
                    </a:lnTo>
                    <a:lnTo>
                      <a:pt x="73" y="117"/>
                    </a:lnTo>
                    <a:lnTo>
                      <a:pt x="82" y="105"/>
                    </a:lnTo>
                    <a:lnTo>
                      <a:pt x="93" y="93"/>
                    </a:lnTo>
                    <a:lnTo>
                      <a:pt x="103" y="83"/>
                    </a:lnTo>
                    <a:lnTo>
                      <a:pt x="115" y="73"/>
                    </a:lnTo>
                    <a:lnTo>
                      <a:pt x="127" y="64"/>
                    </a:lnTo>
                    <a:lnTo>
                      <a:pt x="140" y="54"/>
                    </a:lnTo>
                    <a:lnTo>
                      <a:pt x="153" y="46"/>
                    </a:lnTo>
                    <a:lnTo>
                      <a:pt x="166" y="39"/>
                    </a:lnTo>
                    <a:lnTo>
                      <a:pt x="180" y="32"/>
                    </a:lnTo>
                    <a:lnTo>
                      <a:pt x="194" y="25"/>
                    </a:lnTo>
                    <a:lnTo>
                      <a:pt x="208" y="20"/>
                    </a:lnTo>
                    <a:lnTo>
                      <a:pt x="222" y="15"/>
                    </a:lnTo>
                    <a:lnTo>
                      <a:pt x="237" y="11"/>
                    </a:lnTo>
                    <a:lnTo>
                      <a:pt x="253" y="7"/>
                    </a:lnTo>
                    <a:lnTo>
                      <a:pt x="269" y="4"/>
                    </a:lnTo>
                    <a:lnTo>
                      <a:pt x="284" y="3"/>
                    </a:lnTo>
                    <a:lnTo>
                      <a:pt x="301" y="2"/>
                    </a:lnTo>
                    <a:lnTo>
                      <a:pt x="317" y="0"/>
                    </a:lnTo>
                    <a:lnTo>
                      <a:pt x="334" y="2"/>
                    </a:lnTo>
                    <a:lnTo>
                      <a:pt x="349" y="3"/>
                    </a:lnTo>
                    <a:lnTo>
                      <a:pt x="365" y="4"/>
                    </a:lnTo>
                    <a:lnTo>
                      <a:pt x="381" y="7"/>
                    </a:lnTo>
                    <a:lnTo>
                      <a:pt x="396" y="11"/>
                    </a:lnTo>
                    <a:lnTo>
                      <a:pt x="411" y="15"/>
                    </a:lnTo>
                    <a:lnTo>
                      <a:pt x="425" y="20"/>
                    </a:lnTo>
                    <a:lnTo>
                      <a:pt x="441" y="25"/>
                    </a:lnTo>
                    <a:lnTo>
                      <a:pt x="455" y="32"/>
                    </a:lnTo>
                    <a:lnTo>
                      <a:pt x="468" y="39"/>
                    </a:lnTo>
                    <a:lnTo>
                      <a:pt x="482" y="46"/>
                    </a:lnTo>
                    <a:lnTo>
                      <a:pt x="493" y="54"/>
                    </a:lnTo>
                    <a:lnTo>
                      <a:pt x="506" y="64"/>
                    </a:lnTo>
                    <a:lnTo>
                      <a:pt x="518" y="73"/>
                    </a:lnTo>
                    <a:lnTo>
                      <a:pt x="530" y="83"/>
                    </a:lnTo>
                    <a:lnTo>
                      <a:pt x="541" y="93"/>
                    </a:lnTo>
                    <a:lnTo>
                      <a:pt x="551" y="105"/>
                    </a:lnTo>
                    <a:lnTo>
                      <a:pt x="562" y="117"/>
                    </a:lnTo>
                    <a:lnTo>
                      <a:pt x="571" y="128"/>
                    </a:lnTo>
                    <a:lnTo>
                      <a:pt x="579" y="140"/>
                    </a:lnTo>
                    <a:lnTo>
                      <a:pt x="588" y="153"/>
                    </a:lnTo>
                    <a:lnTo>
                      <a:pt x="596" y="167"/>
                    </a:lnTo>
                    <a:lnTo>
                      <a:pt x="603" y="180"/>
                    </a:lnTo>
                    <a:lnTo>
                      <a:pt x="609" y="194"/>
                    </a:lnTo>
                    <a:lnTo>
                      <a:pt x="615" y="208"/>
                    </a:lnTo>
                    <a:lnTo>
                      <a:pt x="619" y="223"/>
                    </a:lnTo>
                    <a:lnTo>
                      <a:pt x="624" y="239"/>
                    </a:lnTo>
                    <a:lnTo>
                      <a:pt x="627" y="254"/>
                    </a:lnTo>
                    <a:lnTo>
                      <a:pt x="630" y="269"/>
                    </a:lnTo>
                    <a:lnTo>
                      <a:pt x="632" y="285"/>
                    </a:lnTo>
                    <a:lnTo>
                      <a:pt x="633" y="301"/>
                    </a:lnTo>
                    <a:lnTo>
                      <a:pt x="633" y="317"/>
                    </a:lnTo>
                    <a:lnTo>
                      <a:pt x="633" y="317"/>
                    </a:lnTo>
                    <a:lnTo>
                      <a:pt x="633" y="334"/>
                    </a:lnTo>
                    <a:lnTo>
                      <a:pt x="632" y="350"/>
                    </a:lnTo>
                    <a:lnTo>
                      <a:pt x="630" y="366"/>
                    </a:lnTo>
                    <a:lnTo>
                      <a:pt x="627" y="382"/>
                    </a:lnTo>
                    <a:lnTo>
                      <a:pt x="624" y="397"/>
                    </a:lnTo>
                    <a:lnTo>
                      <a:pt x="619" y="412"/>
                    </a:lnTo>
                    <a:lnTo>
                      <a:pt x="615" y="426"/>
                    </a:lnTo>
                    <a:lnTo>
                      <a:pt x="609" y="441"/>
                    </a:lnTo>
                    <a:lnTo>
                      <a:pt x="603" y="456"/>
                    </a:lnTo>
                    <a:lnTo>
                      <a:pt x="596" y="468"/>
                    </a:lnTo>
                    <a:lnTo>
                      <a:pt x="588" y="481"/>
                    </a:lnTo>
                    <a:lnTo>
                      <a:pt x="579" y="494"/>
                    </a:lnTo>
                    <a:lnTo>
                      <a:pt x="571" y="507"/>
                    </a:lnTo>
                    <a:lnTo>
                      <a:pt x="562" y="519"/>
                    </a:lnTo>
                    <a:lnTo>
                      <a:pt x="551" y="531"/>
                    </a:lnTo>
                    <a:lnTo>
                      <a:pt x="541" y="541"/>
                    </a:lnTo>
                    <a:lnTo>
                      <a:pt x="530" y="552"/>
                    </a:lnTo>
                    <a:lnTo>
                      <a:pt x="518" y="562"/>
                    </a:lnTo>
                    <a:lnTo>
                      <a:pt x="506" y="572"/>
                    </a:lnTo>
                    <a:lnTo>
                      <a:pt x="493" y="580"/>
                    </a:lnTo>
                    <a:lnTo>
                      <a:pt x="482" y="588"/>
                    </a:lnTo>
                    <a:lnTo>
                      <a:pt x="468" y="596"/>
                    </a:lnTo>
                    <a:lnTo>
                      <a:pt x="455" y="603"/>
                    </a:lnTo>
                    <a:lnTo>
                      <a:pt x="441" y="609"/>
                    </a:lnTo>
                    <a:lnTo>
                      <a:pt x="425" y="615"/>
                    </a:lnTo>
                    <a:lnTo>
                      <a:pt x="411" y="620"/>
                    </a:lnTo>
                    <a:lnTo>
                      <a:pt x="396" y="624"/>
                    </a:lnTo>
                    <a:lnTo>
                      <a:pt x="381" y="628"/>
                    </a:lnTo>
                    <a:lnTo>
                      <a:pt x="365" y="630"/>
                    </a:lnTo>
                    <a:lnTo>
                      <a:pt x="349" y="633"/>
                    </a:lnTo>
                    <a:lnTo>
                      <a:pt x="334" y="634"/>
                    </a:lnTo>
                    <a:lnTo>
                      <a:pt x="317" y="635"/>
                    </a:lnTo>
                    <a:lnTo>
                      <a:pt x="301" y="634"/>
                    </a:lnTo>
                    <a:lnTo>
                      <a:pt x="284" y="633"/>
                    </a:lnTo>
                    <a:lnTo>
                      <a:pt x="269" y="630"/>
                    </a:lnTo>
                    <a:lnTo>
                      <a:pt x="253" y="628"/>
                    </a:lnTo>
                    <a:lnTo>
                      <a:pt x="237" y="624"/>
                    </a:lnTo>
                    <a:lnTo>
                      <a:pt x="222" y="620"/>
                    </a:lnTo>
                    <a:lnTo>
                      <a:pt x="208" y="615"/>
                    </a:lnTo>
                    <a:lnTo>
                      <a:pt x="194" y="609"/>
                    </a:lnTo>
                    <a:lnTo>
                      <a:pt x="180" y="603"/>
                    </a:lnTo>
                    <a:lnTo>
                      <a:pt x="166" y="596"/>
                    </a:lnTo>
                    <a:lnTo>
                      <a:pt x="153" y="588"/>
                    </a:lnTo>
                    <a:lnTo>
                      <a:pt x="140" y="580"/>
                    </a:lnTo>
                    <a:lnTo>
                      <a:pt x="127" y="572"/>
                    </a:lnTo>
                    <a:lnTo>
                      <a:pt x="115" y="562"/>
                    </a:lnTo>
                    <a:lnTo>
                      <a:pt x="103" y="552"/>
                    </a:lnTo>
                    <a:lnTo>
                      <a:pt x="93" y="541"/>
                    </a:lnTo>
                    <a:lnTo>
                      <a:pt x="82" y="531"/>
                    </a:lnTo>
                    <a:lnTo>
                      <a:pt x="73" y="519"/>
                    </a:lnTo>
                    <a:lnTo>
                      <a:pt x="63" y="507"/>
                    </a:lnTo>
                    <a:lnTo>
                      <a:pt x="54" y="494"/>
                    </a:lnTo>
                    <a:lnTo>
                      <a:pt x="46" y="481"/>
                    </a:lnTo>
                    <a:lnTo>
                      <a:pt x="37" y="468"/>
                    </a:lnTo>
                    <a:lnTo>
                      <a:pt x="32" y="456"/>
                    </a:lnTo>
                    <a:lnTo>
                      <a:pt x="24" y="441"/>
                    </a:lnTo>
                    <a:lnTo>
                      <a:pt x="19" y="426"/>
                    </a:lnTo>
                    <a:lnTo>
                      <a:pt x="14" y="412"/>
                    </a:lnTo>
                    <a:lnTo>
                      <a:pt x="9" y="397"/>
                    </a:lnTo>
                    <a:lnTo>
                      <a:pt x="6" y="382"/>
                    </a:lnTo>
                    <a:lnTo>
                      <a:pt x="3" y="366"/>
                    </a:lnTo>
                    <a:lnTo>
                      <a:pt x="1" y="350"/>
                    </a:lnTo>
                    <a:lnTo>
                      <a:pt x="0" y="334"/>
                    </a:lnTo>
                    <a:lnTo>
                      <a:pt x="0" y="317"/>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1378" y="1521"/>
                <a:ext cx="3107"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4485" y="1521"/>
                <a:ext cx="0" cy="67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4453" y="2132"/>
                <a:ext cx="64" cy="64"/>
              </a:xfrm>
              <a:custGeom>
                <a:avLst/>
                <a:gdLst>
                  <a:gd name="T0" fmla="*/ 0 w 128"/>
                  <a:gd name="T1" fmla="*/ 0 h 128"/>
                  <a:gd name="T2" fmla="*/ 63 w 128"/>
                  <a:gd name="T3" fmla="*/ 128 h 128"/>
                  <a:gd name="T4" fmla="*/ 128 w 128"/>
                  <a:gd name="T5" fmla="*/ 0 h 128"/>
                </a:gdLst>
                <a:ahLst/>
                <a:cxnLst>
                  <a:cxn ang="0">
                    <a:pos x="T0" y="T1"/>
                  </a:cxn>
                  <a:cxn ang="0">
                    <a:pos x="T2" y="T3"/>
                  </a:cxn>
                  <a:cxn ang="0">
                    <a:pos x="T4" y="T5"/>
                  </a:cxn>
                </a:cxnLst>
                <a:rect l="0" t="0" r="r" b="b"/>
                <a:pathLst>
                  <a:path w="128" h="128">
                    <a:moveTo>
                      <a:pt x="0" y="0"/>
                    </a:moveTo>
                    <a:lnTo>
                      <a:pt x="63" y="128"/>
                    </a:lnTo>
                    <a:lnTo>
                      <a:pt x="128"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p:cNvSpPr>
                <a:spLocks noChangeShapeType="1"/>
              </p:cNvSpPr>
              <p:nvPr/>
            </p:nvSpPr>
            <p:spPr bwMode="auto">
              <a:xfrm>
                <a:off x="1568"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1568"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752"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p:cNvSpPr>
                <a:spLocks noChangeShapeType="1"/>
              </p:cNvSpPr>
              <p:nvPr/>
            </p:nvSpPr>
            <p:spPr bwMode="auto">
              <a:xfrm>
                <a:off x="2752"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a:off x="4232" y="1521"/>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4232" y="1098"/>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p:cNvSpPr>
                <a:spLocks noChangeShapeType="1"/>
              </p:cNvSpPr>
              <p:nvPr/>
            </p:nvSpPr>
            <p:spPr bwMode="auto">
              <a:xfrm>
                <a:off x="2921" y="1690"/>
                <a:ext cx="0" cy="506"/>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2889" y="2132"/>
                <a:ext cx="64" cy="64"/>
              </a:xfrm>
              <a:custGeom>
                <a:avLst/>
                <a:gdLst>
                  <a:gd name="T0" fmla="*/ 0 w 129"/>
                  <a:gd name="T1" fmla="*/ 0 h 128"/>
                  <a:gd name="T2" fmla="*/ 65 w 129"/>
                  <a:gd name="T3" fmla="*/ 128 h 128"/>
                  <a:gd name="T4" fmla="*/ 129 w 129"/>
                  <a:gd name="T5" fmla="*/ 0 h 128"/>
                </a:gdLst>
                <a:ahLst/>
                <a:cxnLst>
                  <a:cxn ang="0">
                    <a:pos x="T0" y="T1"/>
                  </a:cxn>
                  <a:cxn ang="0">
                    <a:pos x="T2" y="T3"/>
                  </a:cxn>
                  <a:cxn ang="0">
                    <a:pos x="T4" y="T5"/>
                  </a:cxn>
                </a:cxnLst>
                <a:rect l="0" t="0" r="r" b="b"/>
                <a:pathLst>
                  <a:path w="129" h="128">
                    <a:moveTo>
                      <a:pt x="0" y="0"/>
                    </a:moveTo>
                    <a:lnTo>
                      <a:pt x="65" y="128"/>
                    </a:lnTo>
                    <a:lnTo>
                      <a:pt x="129"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2752" y="1690"/>
                <a:ext cx="169"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2213"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2496" y="1566"/>
                <a:ext cx="55" cy="56"/>
              </a:xfrm>
              <a:custGeom>
                <a:avLst/>
                <a:gdLst>
                  <a:gd name="T0" fmla="*/ 0 w 111"/>
                  <a:gd name="T1" fmla="*/ 111 h 111"/>
                  <a:gd name="T2" fmla="*/ 111 w 111"/>
                  <a:gd name="T3" fmla="*/ 56 h 111"/>
                  <a:gd name="T4" fmla="*/ 0 w 111"/>
                  <a:gd name="T5" fmla="*/ 0 h 111"/>
                </a:gdLst>
                <a:ahLst/>
                <a:cxnLst>
                  <a:cxn ang="0">
                    <a:pos x="T0" y="T1"/>
                  </a:cxn>
                  <a:cxn ang="0">
                    <a:pos x="T2" y="T3"/>
                  </a:cxn>
                  <a:cxn ang="0">
                    <a:pos x="T4" y="T5"/>
                  </a:cxn>
                </a:cxnLst>
                <a:rect l="0" t="0" r="r" b="b"/>
                <a:pathLst>
                  <a:path w="111" h="111">
                    <a:moveTo>
                      <a:pt x="0" y="111"/>
                    </a:moveTo>
                    <a:lnTo>
                      <a:pt x="111"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2334"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1"/>
              <p:cNvSpPr>
                <a:spLocks noChangeArrowheads="1"/>
              </p:cNvSpPr>
              <p:nvPr/>
            </p:nvSpPr>
            <p:spPr bwMode="auto">
              <a:xfrm>
                <a:off x="2381"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1707"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1754" y="1559"/>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1840" y="1623"/>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5"/>
              <p:cNvSpPr>
                <a:spLocks noChangeArrowheads="1"/>
              </p:cNvSpPr>
              <p:nvPr/>
            </p:nvSpPr>
            <p:spPr bwMode="auto">
              <a:xfrm>
                <a:off x="1932"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26"/>
              <p:cNvSpPr>
                <a:spLocks noChangeArrowheads="1"/>
              </p:cNvSpPr>
              <p:nvPr/>
            </p:nvSpPr>
            <p:spPr bwMode="auto">
              <a:xfrm>
                <a:off x="3377"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27"/>
              <p:cNvSpPr>
                <a:spLocks noChangeArrowheads="1"/>
              </p:cNvSpPr>
              <p:nvPr/>
            </p:nvSpPr>
            <p:spPr bwMode="auto">
              <a:xfrm>
                <a:off x="3424" y="1548"/>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3510" y="1612"/>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29"/>
              <p:cNvSpPr>
                <a:spLocks noChangeArrowheads="1"/>
              </p:cNvSpPr>
              <p:nvPr/>
            </p:nvSpPr>
            <p:spPr bwMode="auto">
              <a:xfrm>
                <a:off x="3602"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Line 30"/>
              <p:cNvSpPr>
                <a:spLocks noChangeShapeType="1"/>
              </p:cNvSpPr>
              <p:nvPr/>
            </p:nvSpPr>
            <p:spPr bwMode="auto">
              <a:xfrm>
                <a:off x="3772"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054" y="1566"/>
                <a:ext cx="56" cy="56"/>
              </a:xfrm>
              <a:custGeom>
                <a:avLst/>
                <a:gdLst>
                  <a:gd name="T0" fmla="*/ 0 w 112"/>
                  <a:gd name="T1" fmla="*/ 111 h 111"/>
                  <a:gd name="T2" fmla="*/ 112 w 112"/>
                  <a:gd name="T3" fmla="*/ 56 h 111"/>
                  <a:gd name="T4" fmla="*/ 0 w 112"/>
                  <a:gd name="T5" fmla="*/ 0 h 111"/>
                </a:gdLst>
                <a:ahLst/>
                <a:cxnLst>
                  <a:cxn ang="0">
                    <a:pos x="T0" y="T1"/>
                  </a:cxn>
                  <a:cxn ang="0">
                    <a:pos x="T2" y="T3"/>
                  </a:cxn>
                  <a:cxn ang="0">
                    <a:pos x="T4" y="T5"/>
                  </a:cxn>
                </a:cxnLst>
                <a:rect l="0" t="0" r="r" b="b"/>
                <a:pathLst>
                  <a:path w="112" h="111">
                    <a:moveTo>
                      <a:pt x="0" y="111"/>
                    </a:moveTo>
                    <a:lnTo>
                      <a:pt x="112"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p:cNvSpPr>
                <a:spLocks noChangeArrowheads="1"/>
              </p:cNvSpPr>
              <p:nvPr/>
            </p:nvSpPr>
            <p:spPr bwMode="auto">
              <a:xfrm>
                <a:off x="3861"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3"/>
              <p:cNvSpPr>
                <a:spLocks noChangeArrowheads="1"/>
              </p:cNvSpPr>
              <p:nvPr/>
            </p:nvSpPr>
            <p:spPr bwMode="auto">
              <a:xfrm>
                <a:off x="3908"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4"/>
              <p:cNvSpPr>
                <a:spLocks noChangeArrowheads="1"/>
              </p:cNvSpPr>
              <p:nvPr/>
            </p:nvSpPr>
            <p:spPr bwMode="auto">
              <a:xfrm>
                <a:off x="1996" y="126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2000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5"/>
              <p:cNvSpPr>
                <a:spLocks noChangeArrowheads="1"/>
              </p:cNvSpPr>
              <p:nvPr/>
            </p:nvSpPr>
            <p:spPr bwMode="auto">
              <a:xfrm>
                <a:off x="2277" y="126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6"/>
              <p:cNvSpPr>
                <a:spLocks noChangeArrowheads="1"/>
              </p:cNvSpPr>
              <p:nvPr/>
            </p:nvSpPr>
            <p:spPr bwMode="auto">
              <a:xfrm>
                <a:off x="3317" y="127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3500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37"/>
              <p:cNvSpPr>
                <a:spLocks noChangeArrowheads="1"/>
              </p:cNvSpPr>
              <p:nvPr/>
            </p:nvSpPr>
            <p:spPr bwMode="auto">
              <a:xfrm>
                <a:off x="3599" y="127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38"/>
              <p:cNvSpPr>
                <a:spLocks noChangeArrowheads="1"/>
              </p:cNvSpPr>
              <p:nvPr/>
            </p:nvSpPr>
            <p:spPr bwMode="auto">
              <a:xfrm>
                <a:off x="1014" y="988"/>
                <a:ext cx="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Infinite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39"/>
              <p:cNvSpPr>
                <a:spLocks noChangeArrowheads="1"/>
              </p:cNvSpPr>
              <p:nvPr/>
            </p:nvSpPr>
            <p:spPr bwMode="auto">
              <a:xfrm>
                <a:off x="1113" y="1158"/>
                <a:ext cx="2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Bus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0"/>
              <p:cNvSpPr>
                <a:spLocks noChangeArrowheads="1"/>
              </p:cNvSpPr>
              <p:nvPr/>
            </p:nvSpPr>
            <p:spPr bwMode="auto">
              <a:xfrm>
                <a:off x="1533"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1"/>
              <p:cNvSpPr>
                <a:spLocks noChangeArrowheads="1"/>
              </p:cNvSpPr>
              <p:nvPr/>
            </p:nvSpPr>
            <p:spPr bwMode="auto">
              <a:xfrm>
                <a:off x="2717"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2"/>
              <p:cNvSpPr>
                <a:spLocks noChangeArrowheads="1"/>
              </p:cNvSpPr>
              <p:nvPr/>
            </p:nvSpPr>
            <p:spPr bwMode="auto">
              <a:xfrm>
                <a:off x="4196"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Freeform 43"/>
              <p:cNvSpPr>
                <a:spLocks/>
              </p:cNvSpPr>
              <p:nvPr/>
            </p:nvSpPr>
            <p:spPr bwMode="auto">
              <a:xfrm>
                <a:off x="2836" y="1605"/>
                <a:ext cx="318" cy="338"/>
              </a:xfrm>
              <a:custGeom>
                <a:avLst/>
                <a:gdLst>
                  <a:gd name="T0" fmla="*/ 633 w 636"/>
                  <a:gd name="T1" fmla="*/ 676 h 676"/>
                  <a:gd name="T2" fmla="*/ 636 w 636"/>
                  <a:gd name="T3" fmla="*/ 617 h 676"/>
                  <a:gd name="T4" fmla="*/ 635 w 636"/>
                  <a:gd name="T5" fmla="*/ 560 h 676"/>
                  <a:gd name="T6" fmla="*/ 630 w 636"/>
                  <a:gd name="T7" fmla="*/ 507 h 676"/>
                  <a:gd name="T8" fmla="*/ 623 w 636"/>
                  <a:gd name="T9" fmla="*/ 455 h 676"/>
                  <a:gd name="T10" fmla="*/ 612 w 636"/>
                  <a:gd name="T11" fmla="*/ 407 h 676"/>
                  <a:gd name="T12" fmla="*/ 599 w 636"/>
                  <a:gd name="T13" fmla="*/ 361 h 676"/>
                  <a:gd name="T14" fmla="*/ 584 w 636"/>
                  <a:gd name="T15" fmla="*/ 319 h 676"/>
                  <a:gd name="T16" fmla="*/ 565 w 636"/>
                  <a:gd name="T17" fmla="*/ 278 h 676"/>
                  <a:gd name="T18" fmla="*/ 543 w 636"/>
                  <a:gd name="T19" fmla="*/ 241 h 676"/>
                  <a:gd name="T20" fmla="*/ 518 w 636"/>
                  <a:gd name="T21" fmla="*/ 207 h 676"/>
                  <a:gd name="T22" fmla="*/ 491 w 636"/>
                  <a:gd name="T23" fmla="*/ 174 h 676"/>
                  <a:gd name="T24" fmla="*/ 461 w 636"/>
                  <a:gd name="T25" fmla="*/ 144 h 676"/>
                  <a:gd name="T26" fmla="*/ 428 w 636"/>
                  <a:gd name="T27" fmla="*/ 119 h 676"/>
                  <a:gd name="T28" fmla="*/ 392 w 636"/>
                  <a:gd name="T29" fmla="*/ 94 h 676"/>
                  <a:gd name="T30" fmla="*/ 353 w 636"/>
                  <a:gd name="T31" fmla="*/ 73 h 676"/>
                  <a:gd name="T32" fmla="*/ 311 w 636"/>
                  <a:gd name="T33" fmla="*/ 54 h 676"/>
                  <a:gd name="T34" fmla="*/ 267 w 636"/>
                  <a:gd name="T35" fmla="*/ 39 h 676"/>
                  <a:gd name="T36" fmla="*/ 218 w 636"/>
                  <a:gd name="T37" fmla="*/ 25 h 676"/>
                  <a:gd name="T38" fmla="*/ 168 w 636"/>
                  <a:gd name="T39" fmla="*/ 15 h 676"/>
                  <a:gd name="T40" fmla="*/ 115 w 636"/>
                  <a:gd name="T41" fmla="*/ 7 h 676"/>
                  <a:gd name="T42" fmla="*/ 59 w 636"/>
                  <a:gd name="T43" fmla="*/ 3 h 676"/>
                  <a:gd name="T44" fmla="*/ 0 w 636"/>
                  <a:gd name="T4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676">
                    <a:moveTo>
                      <a:pt x="633" y="676"/>
                    </a:moveTo>
                    <a:lnTo>
                      <a:pt x="636" y="617"/>
                    </a:lnTo>
                    <a:lnTo>
                      <a:pt x="635" y="560"/>
                    </a:lnTo>
                    <a:lnTo>
                      <a:pt x="630" y="507"/>
                    </a:lnTo>
                    <a:lnTo>
                      <a:pt x="623" y="455"/>
                    </a:lnTo>
                    <a:lnTo>
                      <a:pt x="612" y="407"/>
                    </a:lnTo>
                    <a:lnTo>
                      <a:pt x="599" y="361"/>
                    </a:lnTo>
                    <a:lnTo>
                      <a:pt x="584" y="319"/>
                    </a:lnTo>
                    <a:lnTo>
                      <a:pt x="565" y="278"/>
                    </a:lnTo>
                    <a:lnTo>
                      <a:pt x="543" y="241"/>
                    </a:lnTo>
                    <a:lnTo>
                      <a:pt x="518" y="207"/>
                    </a:lnTo>
                    <a:lnTo>
                      <a:pt x="491" y="174"/>
                    </a:lnTo>
                    <a:lnTo>
                      <a:pt x="461" y="144"/>
                    </a:lnTo>
                    <a:lnTo>
                      <a:pt x="428" y="119"/>
                    </a:lnTo>
                    <a:lnTo>
                      <a:pt x="392" y="94"/>
                    </a:lnTo>
                    <a:lnTo>
                      <a:pt x="353" y="73"/>
                    </a:lnTo>
                    <a:lnTo>
                      <a:pt x="311" y="54"/>
                    </a:lnTo>
                    <a:lnTo>
                      <a:pt x="267" y="39"/>
                    </a:lnTo>
                    <a:lnTo>
                      <a:pt x="218" y="25"/>
                    </a:lnTo>
                    <a:lnTo>
                      <a:pt x="168" y="15"/>
                    </a:lnTo>
                    <a:lnTo>
                      <a:pt x="115" y="7"/>
                    </a:lnTo>
                    <a:lnTo>
                      <a:pt x="59" y="3"/>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3129" y="1886"/>
                <a:ext cx="55" cy="57"/>
              </a:xfrm>
              <a:custGeom>
                <a:avLst/>
                <a:gdLst>
                  <a:gd name="T0" fmla="*/ 0 w 111"/>
                  <a:gd name="T1" fmla="*/ 0 h 114"/>
                  <a:gd name="T2" fmla="*/ 49 w 111"/>
                  <a:gd name="T3" fmla="*/ 114 h 114"/>
                  <a:gd name="T4" fmla="*/ 111 w 111"/>
                  <a:gd name="T5" fmla="*/ 5 h 114"/>
                </a:gdLst>
                <a:ahLst/>
                <a:cxnLst>
                  <a:cxn ang="0">
                    <a:pos x="T0" y="T1"/>
                  </a:cxn>
                  <a:cxn ang="0">
                    <a:pos x="T2" y="T3"/>
                  </a:cxn>
                  <a:cxn ang="0">
                    <a:pos x="T4" y="T5"/>
                  </a:cxn>
                </a:cxnLst>
                <a:rect l="0" t="0" r="r" b="b"/>
                <a:pathLst>
                  <a:path w="111" h="114">
                    <a:moveTo>
                      <a:pt x="0" y="0"/>
                    </a:moveTo>
                    <a:lnTo>
                      <a:pt x="49" y="114"/>
                    </a:lnTo>
                    <a:lnTo>
                      <a:pt x="111" y="5"/>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4380" y="1393"/>
                <a:ext cx="317" cy="339"/>
              </a:xfrm>
              <a:custGeom>
                <a:avLst/>
                <a:gdLst>
                  <a:gd name="T0" fmla="*/ 633 w 634"/>
                  <a:gd name="T1" fmla="*/ 677 h 677"/>
                  <a:gd name="T2" fmla="*/ 634 w 634"/>
                  <a:gd name="T3" fmla="*/ 617 h 677"/>
                  <a:gd name="T4" fmla="*/ 633 w 634"/>
                  <a:gd name="T5" fmla="*/ 560 h 677"/>
                  <a:gd name="T6" fmla="*/ 628 w 634"/>
                  <a:gd name="T7" fmla="*/ 508 h 677"/>
                  <a:gd name="T8" fmla="*/ 621 w 634"/>
                  <a:gd name="T9" fmla="*/ 456 h 677"/>
                  <a:gd name="T10" fmla="*/ 612 w 634"/>
                  <a:gd name="T11" fmla="*/ 408 h 677"/>
                  <a:gd name="T12" fmla="*/ 599 w 634"/>
                  <a:gd name="T13" fmla="*/ 362 h 677"/>
                  <a:gd name="T14" fmla="*/ 583 w 634"/>
                  <a:gd name="T15" fmla="*/ 319 h 677"/>
                  <a:gd name="T16" fmla="*/ 564 w 634"/>
                  <a:gd name="T17" fmla="*/ 279 h 677"/>
                  <a:gd name="T18" fmla="*/ 543 w 634"/>
                  <a:gd name="T19" fmla="*/ 241 h 677"/>
                  <a:gd name="T20" fmla="*/ 518 w 634"/>
                  <a:gd name="T21" fmla="*/ 207 h 677"/>
                  <a:gd name="T22" fmla="*/ 491 w 634"/>
                  <a:gd name="T23" fmla="*/ 175 h 677"/>
                  <a:gd name="T24" fmla="*/ 460 w 634"/>
                  <a:gd name="T25" fmla="*/ 145 h 677"/>
                  <a:gd name="T26" fmla="*/ 427 w 634"/>
                  <a:gd name="T27" fmla="*/ 118 h 677"/>
                  <a:gd name="T28" fmla="*/ 391 w 634"/>
                  <a:gd name="T29" fmla="*/ 95 h 677"/>
                  <a:gd name="T30" fmla="*/ 352 w 634"/>
                  <a:gd name="T31" fmla="*/ 74 h 677"/>
                  <a:gd name="T32" fmla="*/ 310 w 634"/>
                  <a:gd name="T33" fmla="*/ 55 h 677"/>
                  <a:gd name="T34" fmla="*/ 265 w 634"/>
                  <a:gd name="T35" fmla="*/ 40 h 677"/>
                  <a:gd name="T36" fmla="*/ 218 w 634"/>
                  <a:gd name="T37" fmla="*/ 26 h 677"/>
                  <a:gd name="T38" fmla="*/ 168 w 634"/>
                  <a:gd name="T39" fmla="*/ 15 h 677"/>
                  <a:gd name="T40" fmla="*/ 115 w 634"/>
                  <a:gd name="T41" fmla="*/ 8 h 677"/>
                  <a:gd name="T42" fmla="*/ 58 w 634"/>
                  <a:gd name="T43" fmla="*/ 2 h 677"/>
                  <a:gd name="T44" fmla="*/ 0 w 634"/>
                  <a:gd name="T4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677">
                    <a:moveTo>
                      <a:pt x="633" y="677"/>
                    </a:moveTo>
                    <a:lnTo>
                      <a:pt x="634" y="617"/>
                    </a:lnTo>
                    <a:lnTo>
                      <a:pt x="633" y="560"/>
                    </a:lnTo>
                    <a:lnTo>
                      <a:pt x="628" y="508"/>
                    </a:lnTo>
                    <a:lnTo>
                      <a:pt x="621" y="456"/>
                    </a:lnTo>
                    <a:lnTo>
                      <a:pt x="612" y="408"/>
                    </a:lnTo>
                    <a:lnTo>
                      <a:pt x="599" y="362"/>
                    </a:lnTo>
                    <a:lnTo>
                      <a:pt x="583" y="319"/>
                    </a:lnTo>
                    <a:lnTo>
                      <a:pt x="564" y="279"/>
                    </a:lnTo>
                    <a:lnTo>
                      <a:pt x="543" y="241"/>
                    </a:lnTo>
                    <a:lnTo>
                      <a:pt x="518" y="207"/>
                    </a:lnTo>
                    <a:lnTo>
                      <a:pt x="491" y="175"/>
                    </a:lnTo>
                    <a:lnTo>
                      <a:pt x="460" y="145"/>
                    </a:lnTo>
                    <a:lnTo>
                      <a:pt x="427" y="118"/>
                    </a:lnTo>
                    <a:lnTo>
                      <a:pt x="391" y="95"/>
                    </a:lnTo>
                    <a:lnTo>
                      <a:pt x="352" y="74"/>
                    </a:lnTo>
                    <a:lnTo>
                      <a:pt x="310" y="55"/>
                    </a:lnTo>
                    <a:lnTo>
                      <a:pt x="265" y="40"/>
                    </a:lnTo>
                    <a:lnTo>
                      <a:pt x="218" y="26"/>
                    </a:lnTo>
                    <a:lnTo>
                      <a:pt x="168" y="15"/>
                    </a:lnTo>
                    <a:lnTo>
                      <a:pt x="115" y="8"/>
                    </a:lnTo>
                    <a:lnTo>
                      <a:pt x="58" y="2"/>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4671" y="1675"/>
                <a:ext cx="56" cy="57"/>
              </a:xfrm>
              <a:custGeom>
                <a:avLst/>
                <a:gdLst>
                  <a:gd name="T0" fmla="*/ 0 w 111"/>
                  <a:gd name="T1" fmla="*/ 0 h 114"/>
                  <a:gd name="T2" fmla="*/ 50 w 111"/>
                  <a:gd name="T3" fmla="*/ 114 h 114"/>
                  <a:gd name="T4" fmla="*/ 111 w 111"/>
                  <a:gd name="T5" fmla="*/ 4 h 114"/>
                </a:gdLst>
                <a:ahLst/>
                <a:cxnLst>
                  <a:cxn ang="0">
                    <a:pos x="T0" y="T1"/>
                  </a:cxn>
                  <a:cxn ang="0">
                    <a:pos x="T2" y="T3"/>
                  </a:cxn>
                  <a:cxn ang="0">
                    <a:pos x="T4" y="T5"/>
                  </a:cxn>
                </a:cxnLst>
                <a:rect l="0" t="0" r="r" b="b"/>
                <a:pathLst>
                  <a:path w="111" h="114">
                    <a:moveTo>
                      <a:pt x="0" y="0"/>
                    </a:moveTo>
                    <a:lnTo>
                      <a:pt x="50" y="114"/>
                    </a:lnTo>
                    <a:lnTo>
                      <a:pt x="111" y="4"/>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3199" y="1844"/>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48"/>
              <p:cNvSpPr>
                <a:spLocks noChangeArrowheads="1"/>
              </p:cNvSpPr>
              <p:nvPr/>
            </p:nvSpPr>
            <p:spPr bwMode="auto">
              <a:xfrm>
                <a:off x="3246" y="190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49"/>
              <p:cNvSpPr>
                <a:spLocks noChangeArrowheads="1"/>
              </p:cNvSpPr>
              <p:nvPr/>
            </p:nvSpPr>
            <p:spPr bwMode="auto">
              <a:xfrm>
                <a:off x="3408" y="1934"/>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50"/>
              <p:cNvSpPr>
                <a:spLocks noChangeArrowheads="1"/>
              </p:cNvSpPr>
              <p:nvPr/>
            </p:nvSpPr>
            <p:spPr bwMode="auto">
              <a:xfrm>
                <a:off x="4637" y="1733"/>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51"/>
              <p:cNvSpPr>
                <a:spLocks noChangeArrowheads="1"/>
              </p:cNvSpPr>
              <p:nvPr/>
            </p:nvSpPr>
            <p:spPr bwMode="auto">
              <a:xfrm>
                <a:off x="4683" y="179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52"/>
              <p:cNvSpPr>
                <a:spLocks noChangeArrowheads="1"/>
              </p:cNvSpPr>
              <p:nvPr/>
            </p:nvSpPr>
            <p:spPr bwMode="auto">
              <a:xfrm>
                <a:off x="4864" y="1840"/>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8" name="Rectangle 47"/>
            <p:cNvSpPr>
              <a:spLocks noChangeArrowheads="1"/>
            </p:cNvSpPr>
            <p:nvPr/>
          </p:nvSpPr>
          <p:spPr bwMode="auto">
            <a:xfrm>
              <a:off x="4445001" y="34473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4572000" y="35489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49"/>
            <p:cNvSpPr>
              <a:spLocks noChangeArrowheads="1"/>
            </p:cNvSpPr>
            <p:nvPr/>
          </p:nvSpPr>
          <p:spPr bwMode="auto">
            <a:xfrm>
              <a:off x="4829175" y="3603625"/>
              <a:ext cx="13811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6" name="Group 65"/>
            <p:cNvGrpSpPr/>
            <p:nvPr/>
          </p:nvGrpSpPr>
          <p:grpSpPr>
            <a:xfrm>
              <a:off x="6945313" y="3422311"/>
              <a:ext cx="454706" cy="325530"/>
              <a:chOff x="4597401" y="3599772"/>
              <a:chExt cx="454706" cy="325530"/>
            </a:xfrm>
          </p:grpSpPr>
          <p:sp>
            <p:nvSpPr>
              <p:cNvPr id="63" name="Rectangle 47"/>
              <p:cNvSpPr>
                <a:spLocks noChangeArrowheads="1"/>
              </p:cNvSpPr>
              <p:nvPr/>
            </p:nvSpPr>
            <p:spPr bwMode="auto">
              <a:xfrm>
                <a:off x="4597401" y="35997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48"/>
              <p:cNvSpPr>
                <a:spLocks noChangeArrowheads="1"/>
              </p:cNvSpPr>
              <p:nvPr/>
            </p:nvSpPr>
            <p:spPr bwMode="auto">
              <a:xfrm>
                <a:off x="4724400" y="37013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5" name="Rectangle 49"/>
              <p:cNvSpPr>
                <a:spLocks noChangeArrowheads="1"/>
              </p:cNvSpPr>
              <p:nvPr/>
            </p:nvSpPr>
            <p:spPr bwMode="auto">
              <a:xfrm>
                <a:off x="4981575" y="3756025"/>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Times New Roman" pitchFamily="18"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spTree>
    <p:extLst>
      <p:ext uri="{BB962C8B-B14F-4D97-AF65-F5344CB8AC3E}">
        <p14:creationId xmlns:p14="http://schemas.microsoft.com/office/powerpoint/2010/main" val="4264498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2407899"/>
                <a:ext cx="8331640" cy="1249701"/>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rPr>
                              <m:t>2000</m:t>
                            </m:r>
                          </m:e>
                          <m:sup>
                            <m:r>
                              <a:rPr lang="en-US" i="1">
                                <a:latin typeface="Cambria Math"/>
                              </a:rPr>
                              <m:t>′</m:t>
                            </m:r>
                          </m:sup>
                        </m:sSup>
                      </m:num>
                      <m:den>
                        <m:sSup>
                          <m:sSupPr>
                            <m:ctrlPr>
                              <a:rPr lang="en-US" i="1">
                                <a:latin typeface="Cambria Math"/>
                              </a:rPr>
                            </m:ctrlPr>
                          </m:sSupPr>
                          <m:e>
                            <m:r>
                              <a:rPr lang="en-US" i="1">
                                <a:latin typeface="Cambria Math"/>
                              </a:rPr>
                              <m:t>5280</m:t>
                            </m:r>
                          </m:e>
                          <m:sup>
                            <m:r>
                              <a:rPr lang="en-US" i="1">
                                <a:latin typeface="Cambria Math"/>
                              </a:rPr>
                              <m:t>′</m:t>
                            </m:r>
                          </m:sup>
                        </m:sSup>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mr>
                        </m:m>
                      </m:e>
                    </m:d>
                  </m:oMath>
                </a14:m>
                <a:r>
                  <a:rPr lang="en-US" dirty="0" smtClean="0">
                    <a:latin typeface="Times New Roman" pitchFamily="18" charset="0"/>
                    <a:ea typeface="Calibri"/>
                    <a:cs typeface="Times New Roman" pitchFamily="18" charset="0"/>
                  </a:rPr>
                  <a:t> </a:t>
                </a:r>
                <a14:m>
                  <m:oMath xmlns:m="http://schemas.openxmlformats.org/officeDocument/2006/math">
                    <m:r>
                      <m:rPr>
                        <m:sty m:val="p"/>
                      </m:rPr>
                      <a:rPr lang="en-US" smtClean="0">
                        <a:solidFill>
                          <a:srgbClr val="000000"/>
                        </a:solidFill>
                        <a:latin typeface="Cambria Math"/>
                        <a:ea typeface="Calibri"/>
                      </a:rPr>
                      <m:t>Ω</m:t>
                    </m:r>
                  </m:oMath>
                </a14:m>
                <a:endParaRPr lang="en-US" dirty="0">
                  <a:latin typeface="Times New Roman" pitchFamily="18" charset="0"/>
                  <a:ea typeface="Calibri"/>
                  <a:cs typeface="Times New Roman" pitchFamily="18"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28600" y="2407899"/>
                <a:ext cx="8331640" cy="1249701"/>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 y="1676400"/>
                <a:ext cx="66294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a:t>
                </a:r>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𝑏𝑎𝑠𝑒</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oMath>
                </a14:m>
                <a:r>
                  <a:rPr lang="en-US" dirty="0" smtClean="0">
                    <a:latin typeface="Times New Roman" pitchFamily="18" charset="0"/>
                    <a:cs typeface="Times New Roman" pitchFamily="18" charset="0"/>
                  </a:rPr>
                  <a:t> may be computed.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9600" y="1676400"/>
                <a:ext cx="6629400" cy="369332"/>
              </a:xfrm>
              <a:prstGeom prst="rect">
                <a:avLst/>
              </a:prstGeom>
              <a:blipFill rotWithShape="1">
                <a:blip r:embed="rId3"/>
                <a:stretch>
                  <a:fillRect l="-55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3400" y="3751698"/>
                <a:ext cx="8271047" cy="97270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r>
                          <a:rPr lang="en-US" b="0" i="1" smtClean="0">
                            <a:latin typeface="Cambria Math"/>
                          </a:rPr>
                          <m:t>3500</m:t>
                        </m:r>
                        <m:r>
                          <a:rPr lang="en-US" i="1">
                            <a:latin typeface="Cambria Math"/>
                          </a:rPr>
                          <m:t>′</m:t>
                        </m:r>
                      </m:num>
                      <m:den>
                        <m:r>
                          <a:rPr lang="en-US" i="1">
                            <a:latin typeface="Cambria Math"/>
                          </a:rPr>
                          <m:t>5280′</m:t>
                        </m:r>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mr>
                        </m:m>
                      </m:e>
                    </m:d>
                  </m:oMath>
                </a14:m>
                <a:r>
                  <a:rPr lang="en-US" dirty="0" smtClean="0"/>
                  <a:t> </a:t>
                </a:r>
                <a14:m>
                  <m:oMath xmlns:m="http://schemas.openxmlformats.org/officeDocument/2006/math">
                    <m:r>
                      <m:rPr>
                        <m:sty m:val="p"/>
                      </m:rPr>
                      <a:rPr lang="en-US">
                        <a:solidFill>
                          <a:srgbClr val="000000"/>
                        </a:solidFill>
                        <a:latin typeface="Cambria Math"/>
                        <a:ea typeface="Calibri"/>
                      </a:rPr>
                      <m:t>Ω</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3400" y="3751698"/>
                <a:ext cx="8271047" cy="97270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2124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162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Initial voltages are set up as follows.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55289" y="1981200"/>
                <a:ext cx="2533707" cy="824906"/>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e>
                          </m:mr>
                          <m:mr>
                            <m:e>
                              <m:r>
                                <a:rPr lang="en-US" i="1">
                                  <a:latin typeface="Cambria Math"/>
                                </a:rPr>
                                <m:t>2400 ∠−120°</m:t>
                              </m:r>
                            </m:e>
                          </m:mr>
                          <m:mr>
                            <m:e>
                              <m:r>
                                <a:rPr lang="en-US" i="1">
                                  <a:latin typeface="Cambria Math"/>
                                </a:rPr>
                                <m:t>2400 ∠ 120°</m:t>
                              </m:r>
                            </m:e>
                          </m:mr>
                        </m:m>
                      </m:e>
                    </m:d>
                  </m:oMath>
                </a14:m>
                <a:r>
                  <a:rPr lang="en-US" dirty="0" smtClean="0"/>
                  <a:t> V</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55289" y="1981200"/>
                <a:ext cx="2533707" cy="824906"/>
              </a:xfrm>
              <a:prstGeom prst="rect">
                <a:avLst/>
              </a:prstGeom>
              <a:blipFill rotWithShape="1">
                <a:blip r:embed="rId2"/>
                <a:stretch>
                  <a:fillRect r="-1442"/>
                </a:stretch>
              </a:blipFill>
            </p:spPr>
            <p:txBody>
              <a:bodyPr/>
              <a:lstStyle/>
              <a:p>
                <a:r>
                  <a:rPr lang="en-US">
                    <a:noFill/>
                  </a:rPr>
                  <a:t> </a:t>
                </a:r>
              </a:p>
            </p:txBody>
          </p:sp>
        </mc:Fallback>
      </mc:AlternateContent>
      <p:sp>
        <p:nvSpPr>
          <p:cNvPr id="5" name="TextBox 4"/>
          <p:cNvSpPr txBox="1"/>
          <p:nvPr/>
        </p:nvSpPr>
        <p:spPr>
          <a:xfrm>
            <a:off x="838200" y="3124200"/>
            <a:ext cx="7162800" cy="92333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On the first pass, all nodes start at nominal. </a:t>
            </a:r>
          </a:p>
          <a:p>
            <a:pPr marL="742950" lvl="1" indent="-285750">
              <a:buFont typeface="Wingdings" pitchFamily="2" charset="2"/>
              <a:buChar char="Ø"/>
            </a:pPr>
            <a:r>
              <a:rPr lang="en-US" dirty="0" smtClean="0">
                <a:latin typeface="Times New Roman" pitchFamily="18" charset="0"/>
                <a:cs typeface="Times New Roman" pitchFamily="18" charset="0"/>
              </a:rPr>
              <a:t>Therefore, </a:t>
            </a:r>
          </a:p>
          <a:p>
            <a:pPr marL="285750" indent="-285750">
              <a:buFont typeface="Wingdings" pitchFamily="2" charset="2"/>
              <a:buChar char="Ø"/>
            </a:pP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914400" y="3962400"/>
                <a:ext cx="5257800" cy="39312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r>
                  <a:rPr lang="en-US" dirty="0" smtClean="0">
                    <a:latin typeface="Times New Roman" pitchFamily="18" charset="0"/>
                    <a:cs typeface="Times New Roman" pitchFamily="18" charset="0"/>
                  </a:rPr>
                  <a:t> are defined. </a:t>
                </a:r>
                <a:endParaRPr lang="en-US"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4400" y="3962400"/>
                <a:ext cx="5257800" cy="393121"/>
              </a:xfrm>
              <a:prstGeom prst="rect">
                <a:avLst/>
              </a:prstGeom>
              <a:blipFill rotWithShape="1">
                <a:blip r:embed="rId3"/>
                <a:stretch>
                  <a:fillRect l="-695"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21145" y="4419600"/>
                <a:ext cx="2501710" cy="833883"/>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0</m:t>
                              </m:r>
                            </m:e>
                          </m:mr>
                          <m:mr>
                            <m:e>
                              <m:r>
                                <a:rPr lang="en-US" i="1">
                                  <a:latin typeface="Cambria Math"/>
                                </a:rPr>
                                <m:t>75+</m:t>
                              </m:r>
                              <m:r>
                                <a:rPr lang="en-US" i="1">
                                  <a:latin typeface="Cambria Math"/>
                                </a:rPr>
                                <m:t>𝑗</m:t>
                              </m:r>
                              <m:r>
                                <a:rPr lang="en-US" i="1">
                                  <a:latin typeface="Cambria Math"/>
                                </a:rPr>
                                <m:t>30</m:t>
                              </m:r>
                            </m:e>
                          </m:mr>
                          <m:mr>
                            <m:e>
                              <m:r>
                                <a:rPr lang="en-US" i="1">
                                  <a:latin typeface="Cambria Math"/>
                                </a:rPr>
                                <m:t>0</m:t>
                              </m:r>
                            </m:e>
                          </m:mr>
                        </m:m>
                      </m:e>
                    </m:d>
                    <m:r>
                      <a:rPr lang="en-US" i="1">
                        <a:latin typeface="Cambria Math"/>
                      </a:rPr>
                      <m:t> </m:t>
                    </m:r>
                  </m:oMath>
                </a14:m>
                <a:r>
                  <a:rPr lang="en-US" dirty="0"/>
                  <a:t>kVA</a:t>
                </a:r>
              </a:p>
            </p:txBody>
          </p:sp>
        </mc:Choice>
        <mc:Fallback xmlns="">
          <p:sp>
            <p:nvSpPr>
              <p:cNvPr id="15" name="Rectangle 14"/>
              <p:cNvSpPr>
                <a:spLocks noRot="1" noChangeAspect="1" noMove="1" noResize="1" noEditPoints="1" noAdjustHandles="1" noChangeArrowheads="1" noChangeShapeType="1" noTextEdit="1"/>
              </p:cNvSpPr>
              <p:nvPr/>
            </p:nvSpPr>
            <p:spPr>
              <a:xfrm>
                <a:off x="3321145" y="4419600"/>
                <a:ext cx="2501710" cy="833883"/>
              </a:xfrm>
              <a:prstGeom prst="rect">
                <a:avLst/>
              </a:prstGeom>
              <a:blipFill rotWithShape="1">
                <a:blip r:embed="rId4"/>
                <a:stretch>
                  <a:fillRect r="-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5486400"/>
                <a:ext cx="2810641" cy="972702"/>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127.5+</m:t>
                              </m:r>
                              <m:r>
                                <a:rPr lang="en-US" i="1">
                                  <a:latin typeface="Cambria Math"/>
                                </a:rPr>
                                <m:t>𝑗</m:t>
                              </m:r>
                              <m:r>
                                <a:rPr lang="en-US" i="1">
                                  <a:latin typeface="Cambria Math"/>
                                </a:rPr>
                                <m:t>80</m:t>
                              </m:r>
                            </m:e>
                          </m:mr>
                          <m:mr>
                            <m:e>
                              <m:r>
                                <a:rPr lang="en-US" i="1">
                                  <a:latin typeface="Cambria Math"/>
                                </a:rPr>
                                <m:t>110+</m:t>
                              </m:r>
                              <m:r>
                                <a:rPr lang="en-US" i="1">
                                  <a:latin typeface="Cambria Math"/>
                                </a:rPr>
                                <m:t>𝑗</m:t>
                              </m:r>
                              <m:r>
                                <a:rPr lang="en-US" i="1">
                                  <a:latin typeface="Cambria Math"/>
                                </a:rPr>
                                <m:t>75</m:t>
                              </m:r>
                            </m:e>
                          </m:mr>
                          <m:mr>
                            <m:e>
                              <m:r>
                                <a:rPr lang="en-US" i="1">
                                  <a:latin typeface="Cambria Math"/>
                                </a:rPr>
                                <m:t>13+</m:t>
                              </m:r>
                              <m:r>
                                <a:rPr lang="en-US" i="1">
                                  <a:latin typeface="Cambria Math"/>
                                </a:rPr>
                                <m:t>𝑗</m:t>
                              </m:r>
                              <m:r>
                                <a:rPr lang="en-US" i="1">
                                  <a:latin typeface="Cambria Math"/>
                                </a:rPr>
                                <m:t>10</m:t>
                              </m:r>
                            </m:e>
                          </m:mr>
                        </m:m>
                      </m:e>
                    </m:d>
                    <m:r>
                      <a:rPr lang="en-US" i="1">
                        <a:latin typeface="Cambria Math"/>
                      </a:rPr>
                      <m:t> </m:t>
                    </m:r>
                  </m:oMath>
                </a14:m>
                <a:r>
                  <a:rPr lang="en-US" dirty="0"/>
                  <a:t>kVA</a:t>
                </a:r>
              </a:p>
            </p:txBody>
          </p:sp>
        </mc:Choice>
        <mc:Fallback xmlns="">
          <p:sp>
            <p:nvSpPr>
              <p:cNvPr id="16" name="Rectangle 15"/>
              <p:cNvSpPr>
                <a:spLocks noRot="1" noChangeAspect="1" noMove="1" noResize="1" noEditPoints="1" noAdjustHandles="1" noChangeArrowheads="1" noChangeShapeType="1" noTextEdit="1"/>
              </p:cNvSpPr>
              <p:nvPr/>
            </p:nvSpPr>
            <p:spPr>
              <a:xfrm>
                <a:off x="3352800" y="5486400"/>
                <a:ext cx="2810641" cy="972702"/>
              </a:xfrm>
              <a:prstGeom prst="rect">
                <a:avLst/>
              </a:prstGeom>
              <a:blipFill rotWithShape="1">
                <a:blip r:embed="rId5"/>
                <a:stretch>
                  <a:fillRect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10311" y="3389368"/>
                <a:ext cx="158068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610311" y="3389368"/>
                <a:ext cx="1580689" cy="39299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1734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1524000"/>
            <a:ext cx="7315200" cy="1200329"/>
          </a:xfrm>
          <a:prstGeom prst="rect">
            <a:avLst/>
          </a:prstGeom>
        </p:spPr>
        <p:txBody>
          <a:bodyPr wrap="square">
            <a:spAutoFit/>
          </a:bodyPr>
          <a:lstStyle/>
          <a:p>
            <a:pPr marL="285750" indent="-285750">
              <a:buFont typeface="Wingdings" pitchFamily="2" charset="2"/>
              <a:buChar char="Ø"/>
            </a:pPr>
            <a:r>
              <a:rPr lang="en-US" dirty="0" smtClean="0">
                <a:latin typeface="Times New Roman" pitchFamily="18" charset="0"/>
                <a:cs typeface="Times New Roman" pitchFamily="18" charset="0"/>
              </a:rPr>
              <a:t>Equations to be used:</a:t>
            </a:r>
          </a:p>
          <a:p>
            <a:pPr marL="742950" lvl="1" indent="-285750">
              <a:buFont typeface="Wingdings" pitchFamily="2" charset="2"/>
              <a:buChar char="Ø"/>
            </a:pPr>
            <a:r>
              <a:rPr lang="en-US" dirty="0" smtClean="0">
                <a:latin typeface="Times New Roman" pitchFamily="18" charset="0"/>
                <a:cs typeface="Times New Roman" pitchFamily="18" charset="0"/>
              </a:rPr>
              <a:t>Recall that current injection is calculated by </a:t>
            </a:r>
          </a:p>
          <a:p>
            <a:pPr marL="742950" lvl="1" indent="-285750">
              <a:buFont typeface="Wingdings" pitchFamily="2" charset="2"/>
              <a:buChar char="Ø"/>
            </a:pPr>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Also, the following standard circuit analysis equations will be used.</a:t>
            </a:r>
          </a:p>
        </p:txBody>
      </p:sp>
      <mc:AlternateContent xmlns:mc="http://schemas.openxmlformats.org/markup-compatibility/2006" xmlns:a14="http://schemas.microsoft.com/office/drawing/2010/main">
        <mc:Choice Requires="a14">
          <p:sp>
            <p:nvSpPr>
              <p:cNvPr id="5" name="Rectangle 4"/>
              <p:cNvSpPr/>
              <p:nvPr/>
            </p:nvSpPr>
            <p:spPr>
              <a:xfrm>
                <a:off x="5867400" y="1702571"/>
                <a:ext cx="1208023" cy="583429"/>
              </a:xfrm>
              <a:prstGeom prst="rect">
                <a:avLst/>
              </a:prstGeom>
            </p:spPr>
            <p:txBody>
              <a:bodyPr wrap="none">
                <a:spAutoFit/>
              </a:bodyPr>
              <a:lstStyle/>
              <a:p>
                <a14:m>
                  <m:oMath xmlns:m="http://schemas.openxmlformats.org/officeDocument/2006/math">
                    <m:r>
                      <a:rPr lang="en-US" sz="2000" i="1">
                        <a:latin typeface="Cambria Math"/>
                      </a:rPr>
                      <m:t>𝐼</m:t>
                    </m:r>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𝑆</m:t>
                                </m:r>
                              </m:num>
                              <m:den>
                                <m:r>
                                  <a:rPr lang="en-US" sz="2000" i="1">
                                    <a:latin typeface="Cambria Math"/>
                                  </a:rPr>
                                  <m:t>𝑉</m:t>
                                </m:r>
                              </m:den>
                            </m:f>
                          </m:e>
                        </m:d>
                      </m:e>
                      <m:sup>
                        <m:r>
                          <a:rPr lang="en-US" sz="2000" i="1">
                            <a:latin typeface="Cambria Math"/>
                          </a:rPr>
                          <m:t>∗</m:t>
                        </m:r>
                      </m:sup>
                    </m:sSup>
                  </m:oMath>
                </a14:m>
                <a:r>
                  <a:rPr lang="en-US" sz="2000" dirty="0" smtClean="0"/>
                  <a:t>.</a:t>
                </a:r>
                <a:r>
                  <a:rPr lang="en-US" sz="20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867400" y="1702571"/>
                <a:ext cx="1208023" cy="583429"/>
              </a:xfrm>
              <a:prstGeom prst="rect">
                <a:avLst/>
              </a:prstGeom>
              <a:blipFill rotWithShape="1">
                <a:blip r:embed="rId2"/>
                <a:stretch>
                  <a:fillRect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2819400"/>
                <a:ext cx="4572000" cy="646331"/>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𝑎</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𝑏</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a:rPr>
                            <m:t>     </m:t>
                          </m:r>
                          <m:r>
                            <a:rPr lang="en-US" i="1">
                              <a:latin typeface="Cambria Math"/>
                            </a:rPr>
                            <m:t>𝐼</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𝑐</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𝑑</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𝑜𝑢𝑡</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86000" y="2819400"/>
                <a:ext cx="4572000" cy="646331"/>
              </a:xfrm>
              <a:prstGeom prst="rect">
                <a:avLst/>
              </a:prstGeom>
              <a:blipFill rotWithShape="1">
                <a:blip r:embed="rId3"/>
                <a:stretch>
                  <a:fillRect b="-5660"/>
                </a:stretch>
              </a:blipFill>
            </p:spPr>
            <p:txBody>
              <a:bodyPr/>
              <a:lstStyle/>
              <a:p>
                <a:r>
                  <a:rPr lang="en-US">
                    <a:noFill/>
                  </a:rPr>
                  <a:t> </a:t>
                </a:r>
              </a:p>
            </p:txBody>
          </p:sp>
        </mc:Fallback>
      </mc:AlternateContent>
      <p:sp>
        <p:nvSpPr>
          <p:cNvPr id="7"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350146" y="3657600"/>
                <a:ext cx="7412854" cy="1754326"/>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Assume:</a:t>
                </a:r>
              </a:p>
              <a:p>
                <a:pPr marL="1200150" lvl="2" indent="-285750">
                  <a:buFont typeface="Wingdings" pitchFamily="2" charset="2"/>
                  <a:buChar char="Ø"/>
                </a:pPr>
                <a14:m>
                  <m:oMath xmlns:m="http://schemas.openxmlformats.org/officeDocument/2006/math">
                    <m:r>
                      <a:rPr lang="en-US" i="1" dirty="0" smtClean="0">
                        <a:latin typeface="Cambria Math"/>
                      </a:rPr>
                      <m:t>𝑎</m:t>
                    </m:r>
                    <m:r>
                      <a:rPr lang="en-US" i="1" dirty="0" smtClean="0">
                        <a:latin typeface="Cambria Math"/>
                      </a:rPr>
                      <m:t>=</m:t>
                    </m:r>
                    <m:r>
                      <a:rPr lang="en-US" i="1" dirty="0" smtClean="0">
                        <a:latin typeface="Cambria Math"/>
                      </a:rPr>
                      <m:t>𝑑</m:t>
                    </m:r>
                    <m:r>
                      <a:rPr lang="en-US" i="1" dirty="0" smtClean="0">
                        <a:latin typeface="Cambria Math"/>
                      </a:rPr>
                      <m:t>=</m:t>
                    </m:r>
                    <m:r>
                      <a:rPr lang="en-US" i="1" dirty="0" smtClean="0">
                        <a:latin typeface="Cambria Math"/>
                      </a:rPr>
                      <m:t>𝑖𝑑𝑒𝑛𝑡𝑖𝑡𝑦</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𝑏</m:t>
                    </m:r>
                    <m:r>
                      <a:rPr lang="en-US" i="1" dirty="0" smtClean="0">
                        <a:latin typeface="Cambria Math"/>
                      </a:rPr>
                      <m:t>=</m:t>
                    </m:r>
                    <m:r>
                      <a:rPr lang="en-US" i="1" dirty="0" smtClean="0">
                        <a:latin typeface="Cambria Math"/>
                      </a:rPr>
                      <m:t>𝑍</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𝑐</m:t>
                    </m:r>
                    <m:r>
                      <a:rPr lang="en-US" i="1" dirty="0" smtClean="0">
                        <a:latin typeface="Cambria Math"/>
                      </a:rPr>
                      <m:t>=0</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From circuit representations of distribution lines,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𝑜𝑢𝑡</m:t>
                        </m:r>
                      </m:sub>
                    </m:sSub>
                  </m:oMath>
                </a14:m>
                <a:r>
                  <a:rPr lang="en-US" dirty="0" smtClean="0">
                    <a:latin typeface="Times New Roman" pitchFamily="18" charset="0"/>
                    <a:cs typeface="Times New Roman" pitchFamily="18" charset="0"/>
                  </a:rPr>
                  <a:t> =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𝑙𝑖𝑛𝑒</m:t>
                        </m:r>
                      </m:sub>
                    </m:sSub>
                  </m:oMath>
                </a14:m>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Therefore, the resulting equations are as follows. </a:t>
                </a:r>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0146" y="3657600"/>
                <a:ext cx="7412854" cy="1754326"/>
              </a:xfrm>
              <a:prstGeom prst="rect">
                <a:avLst/>
              </a:prstGeom>
              <a:blipFill rotWithShape="1">
                <a:blip r:embed="rId4"/>
                <a:stretch>
                  <a:fillRect t="-1736"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562600"/>
                <a:ext cx="2390313" cy="646331"/>
              </a:xfrm>
              <a:prstGeom prst="rect">
                <a:avLst/>
              </a:prstGeom>
            </p:spPr>
            <p:txBody>
              <a:bodyPr wrap="square">
                <a:spAutoFit/>
              </a:bodyPr>
              <a:lstStyle/>
              <a:p>
                <a:pPr algn="just"/>
                <a:r>
                  <a:rPr lang="en-US" dirty="0" smtClean="0"/>
                  <a:t> </a:t>
                </a:r>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d>
                      <m:dPr>
                        <m:ctrlPr>
                          <a:rPr lang="en-US" i="1">
                            <a:latin typeface="Cambria Math"/>
                          </a:rPr>
                        </m:ctrlPr>
                      </m:dPr>
                      <m:e>
                        <m:r>
                          <a:rPr lang="en-US" i="1">
                            <a:latin typeface="Cambria Math"/>
                          </a:rPr>
                          <m:t>𝑍</m:t>
                        </m:r>
                      </m:e>
                    </m:d>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i="1" dirty="0" smtClean="0"/>
              </a:p>
              <a:p>
                <a:pPr algn="just"/>
                <a:r>
                  <a:rPr lang="en-US" dirty="0" smtClean="0"/>
                  <a:t>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𝑖𝑛</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562600"/>
                <a:ext cx="2390313" cy="646331"/>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81711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685800" y="1383268"/>
            <a:ext cx="7391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Commence the backward sweep by calculating the load current at each node starting at the bottom.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Node 3:</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84570" y="2362200"/>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i="1">
                                              <a:latin typeface="Cambria Math"/>
                                            </a:rPr>
                                            <m:t>127.5+</m:t>
                                          </m:r>
                                          <m:r>
                                            <a:rPr lang="en-US" i="1">
                                              <a:latin typeface="Cambria Math"/>
                                            </a:rPr>
                                            <m:t>𝑗</m:t>
                                          </m:r>
                                          <m:r>
                                            <a:rPr lang="en-US" i="1">
                                              <a:latin typeface="Cambria Math"/>
                                            </a:rPr>
                                            <m:t>80 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110+</m:t>
                                          </m:r>
                                          <m:r>
                                            <a:rPr lang="en-US" i="1">
                                              <a:latin typeface="Cambria Math"/>
                                            </a:rPr>
                                            <m:t>𝑗</m:t>
                                          </m:r>
                                          <m:r>
                                            <a:rPr lang="en-US" i="1">
                                              <a:latin typeface="Cambria Math"/>
                                            </a:rPr>
                                            <m:t>75 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13+</m:t>
                                          </m:r>
                                          <m:r>
                                            <a:rPr lang="en-US" i="1">
                                              <a:latin typeface="Cambria Math"/>
                                            </a:rPr>
                                            <m:t>𝑗</m:t>
                                          </m:r>
                                          <m:r>
                                            <a:rPr lang="en-US" i="1">
                                              <a:latin typeface="Cambria Math"/>
                                            </a:rPr>
                                            <m:t>10 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4570" y="2362200"/>
                <a:ext cx="6526030" cy="200535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6400" y="4523887"/>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endParaRPr lang="en-US" dirty="0" smtClean="0"/>
              </a:p>
              <a:p>
                <a:pPr algn="ctr"/>
                <a:endParaRPr lang="en-US" dirty="0" smtClean="0"/>
              </a:p>
              <a:p>
                <a:pPr algn="ctr"/>
                <a14:m>
                  <m:oMath xmlns:m="http://schemas.openxmlformats.org/officeDocument/2006/math">
                    <m:r>
                      <a:rPr lang="en-US" i="1">
                        <a:latin typeface="Cambria Math"/>
                      </a:rPr>
                      <m:t>⇒ </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r>
                  <a:rPr lang="en-US" dirty="0" smtClean="0"/>
                  <a:t>.</a:t>
                </a:r>
                <a:endParaRPr lang="en-US" dirty="0"/>
              </a:p>
              <a:p>
                <a:pPr algn="ct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76400" y="4523887"/>
                <a:ext cx="7391400" cy="1828514"/>
              </a:xfrm>
              <a:prstGeom prst="rect">
                <a:avLst/>
              </a:prstGeom>
              <a:blipFill rotWithShape="1">
                <a:blip r:embed="rId3"/>
                <a:stretch>
                  <a:fillRect l="-495" t="-1667"/>
                </a:stretch>
              </a:blipFill>
            </p:spPr>
            <p:txBody>
              <a:bodyPr/>
              <a:lstStyle/>
              <a:p>
                <a:r>
                  <a:rPr lang="en-US">
                    <a:noFill/>
                  </a:rPr>
                  <a:t> </a:t>
                </a:r>
              </a:p>
            </p:txBody>
          </p:sp>
        </mc:Fallback>
      </mc:AlternateContent>
    </p:spTree>
    <p:extLst>
      <p:ext uri="{BB962C8B-B14F-4D97-AF65-F5344CB8AC3E}">
        <p14:creationId xmlns:p14="http://schemas.microsoft.com/office/powerpoint/2010/main" val="1944076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83268"/>
            <a:ext cx="7391400" cy="369332"/>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084570" y="1804643"/>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75</m:t>
                                          </m:r>
                                          <m:r>
                                            <a:rPr lang="en-US" i="1">
                                              <a:latin typeface="Cambria Math"/>
                                            </a:rPr>
                                            <m:t>+</m:t>
                                          </m:r>
                                          <m:r>
                                            <a:rPr lang="en-US" i="1">
                                              <a:latin typeface="Cambria Math"/>
                                            </a:rPr>
                                            <m:t>𝑗</m:t>
                                          </m:r>
                                          <m:r>
                                            <a:rPr lang="en-US" b="0" i="1" smtClean="0">
                                              <a:latin typeface="Cambria Math"/>
                                            </a:rPr>
                                            <m:t>30 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b="0" i="1" smtClean="0">
                                  <a:latin typeface="Cambria Math"/>
                                </a:rPr>
                                <m:t>0 </m:t>
                              </m:r>
                            </m:e>
                          </m:mr>
                          <m:mr>
                            <m:e>
                              <m:r>
                                <a:rPr lang="en-US" i="1">
                                  <a:latin typeface="Cambria Math"/>
                                </a:rPr>
                                <m:t>−</m:t>
                              </m:r>
                              <m:r>
                                <a:rPr lang="en-US" b="0" i="1" smtClean="0">
                                  <a:latin typeface="Cambria Math"/>
                                </a:rPr>
                                <m:t>26.33</m:t>
                              </m:r>
                              <m:r>
                                <a:rPr lang="en-US" i="1">
                                  <a:latin typeface="Cambria Math"/>
                                </a:rPr>
                                <m:t>−</m:t>
                              </m:r>
                              <m:r>
                                <a:rPr lang="en-US" i="1">
                                  <a:latin typeface="Cambria Math"/>
                                </a:rPr>
                                <m:t>𝑗</m:t>
                              </m:r>
                              <m:r>
                                <a:rPr lang="en-US" b="0" i="1" smtClean="0">
                                  <a:latin typeface="Cambria Math"/>
                                </a:rPr>
                                <m:t>20.75 </m:t>
                              </m:r>
                            </m:e>
                          </m:mr>
                          <m:mr>
                            <m:e>
                              <m:r>
                                <a:rPr lang="en-US" b="0" i="1" smtClean="0">
                                  <a:latin typeface="Cambria Math"/>
                                </a:rPr>
                                <m:t>0 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84570" y="1804643"/>
                <a:ext cx="6526030" cy="200535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76400" y="3962400"/>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oMath>
                </a14:m>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14:m>
                  <m:oMath xmlns:m="http://schemas.openxmlformats.org/officeDocument/2006/math">
                    <m:r>
                      <a:rPr lang="en-US" i="1">
                        <a:latin typeface="Cambria Math"/>
                      </a:rPr>
                      <m:t>⇒</m:t>
                    </m:r>
                    <m:sSub>
                      <m:sSubPr>
                        <m:ctrlPr>
                          <a:rPr lang="en-US" i="1" smtClean="0">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23</m:t>
                        </m:r>
                      </m:sub>
                    </m:sSub>
                    <m:r>
                      <a:rPr lang="en-US" b="0" i="1" smtClean="0">
                        <a:latin typeface="Cambria Math"/>
                      </a:rPr>
                      <m:t>+</m:t>
                    </m:r>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m:t>
                              </m:r>
                              <m:r>
                                <a:rPr lang="en-US" b="0" i="1" smtClean="0">
                                  <a:latin typeface="Cambria Math"/>
                                </a:rPr>
                                <m:t>78.64</m:t>
                              </m:r>
                              <m:r>
                                <a:rPr lang="en-US" i="1">
                                  <a:latin typeface="Cambria Math"/>
                                </a:rPr>
                                <m:t>−</m:t>
                              </m:r>
                              <m:r>
                                <a:rPr lang="en-US" i="1">
                                  <a:latin typeface="Cambria Math"/>
                                </a:rPr>
                                <m:t>𝑗</m:t>
                              </m:r>
                              <m:r>
                                <a:rPr lang="en-US" b="0" i="1" smtClean="0">
                                  <a:latin typeface="Cambria Math"/>
                                </a:rPr>
                                <m:t>44.34 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76400" y="3962400"/>
                <a:ext cx="7391400" cy="1828514"/>
              </a:xfrm>
              <a:prstGeom prst="rect">
                <a:avLst/>
              </a:prstGeom>
              <a:blipFill rotWithShape="1">
                <a:blip r:embed="rId3"/>
                <a:stretch>
                  <a:fillRect l="-495" t="-1667"/>
                </a:stretch>
              </a:blipFill>
            </p:spPr>
            <p:txBody>
              <a:bodyPr/>
              <a:lstStyle/>
              <a:p>
                <a:r>
                  <a:rPr lang="en-US">
                    <a:noFill/>
                  </a:rPr>
                  <a:t> </a:t>
                </a:r>
              </a:p>
            </p:txBody>
          </p:sp>
        </mc:Fallback>
      </mc:AlternateContent>
      <p:sp>
        <p:nvSpPr>
          <p:cNvPr id="5"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762000" y="5790914"/>
            <a:ext cx="7391400" cy="646331"/>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1: </a:t>
            </a:r>
          </a:p>
          <a:p>
            <a:pPr marL="1200150" lvl="2" indent="-285750">
              <a:buFont typeface="Wingdings" pitchFamily="2" charset="2"/>
              <a:buChar char="Ø"/>
            </a:pPr>
            <a:r>
              <a:rPr lang="en-US" dirty="0" smtClean="0">
                <a:latin typeface="Times New Roman" pitchFamily="18" charset="0"/>
                <a:cs typeface="Times New Roman" pitchFamily="18" charset="0"/>
              </a:rPr>
              <a:t>This node is fixed, so there are no calculations to do.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90821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685800" y="1383267"/>
                <a:ext cx="7391400" cy="3139321"/>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Calculate the voltage updates and check for convergence. (Assume voltage tolerance of 0.001 V)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1: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oMath>
                </a14:m>
                <a:r>
                  <a:rPr lang="en-US" dirty="0" smtClean="0">
                    <a:latin typeface="Times New Roman" pitchFamily="18" charset="0"/>
                    <a:cs typeface="Times New Roman" pitchFamily="18" charset="0"/>
                  </a:rPr>
                  <a:t> is going to remain fixed (infinite bus). </a:t>
                </a:r>
              </a:p>
              <a:p>
                <a:pPr marL="1200150" lvl="2"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2:</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a:p>
                <a:pPr marL="285750" indent="-285750">
                  <a:buFont typeface="Wingdings" pitchFamily="2" charset="2"/>
                  <a:buChar char="Ø"/>
                </a:pPr>
                <a:endParaRPr lang="en-US"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800" y="1383267"/>
                <a:ext cx="7391400" cy="3139321"/>
              </a:xfrm>
              <a:prstGeom prst="rect">
                <a:avLst/>
              </a:prstGeom>
              <a:blipFill rotWithShape="1">
                <a:blip r:embed="rId2"/>
                <a:stretch>
                  <a:fillRect l="-578" t="-971" r="-5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09860" y="3487693"/>
                <a:ext cx="2143279"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9860" y="3487693"/>
                <a:ext cx="2143279" cy="398507"/>
              </a:xfrm>
              <a:prstGeom prst="rect">
                <a:avLst/>
              </a:prstGeom>
              <a:blipFill rotWithShape="1">
                <a:blip r:embed="rId3"/>
                <a:stretch>
                  <a:fillRect/>
                </a:stretch>
              </a:blipFill>
            </p:spPr>
            <p:txBody>
              <a:bodyPr/>
              <a:lstStyle/>
              <a:p>
                <a:r>
                  <a:rPr lang="en-US">
                    <a:noFill/>
                  </a:rPr>
                  <a:t> </a:t>
                </a:r>
              </a:p>
            </p:txBody>
          </p:sp>
        </mc:Fallback>
      </mc:AlternateContent>
      <p:grpSp>
        <p:nvGrpSpPr>
          <p:cNvPr id="8" name="Group 7"/>
          <p:cNvGrpSpPr/>
          <p:nvPr/>
        </p:nvGrpSpPr>
        <p:grpSpPr>
          <a:xfrm>
            <a:off x="1942279" y="4356631"/>
            <a:ext cx="6379295" cy="824906"/>
            <a:chOff x="838200" y="4343400"/>
            <a:chExt cx="6379295" cy="824906"/>
          </a:xfrm>
        </p:grpSpPr>
        <mc:AlternateContent xmlns:mc="http://schemas.openxmlformats.org/markup-compatibility/2006" xmlns:a14="http://schemas.microsoft.com/office/drawing/2010/main">
          <mc:Choice Requires="a14">
            <p:sp>
              <p:nvSpPr>
                <p:cNvPr id="5" name="Rectangle 4"/>
                <p:cNvSpPr/>
                <p:nvPr/>
              </p:nvSpPr>
              <p:spPr>
                <a:xfrm>
                  <a:off x="838200" y="4343400"/>
                  <a:ext cx="357655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n-US" i="1">
                                <a:latin typeface="Cambria Math"/>
                              </a:rPr>
                              <m:t>𝑉</m:t>
                            </m:r>
                          </m:e>
                          <m:sub>
                            <m:r>
                              <a:rPr lang="en-US" i="1">
                                <a:latin typeface="Cambria Math"/>
                              </a:rPr>
                              <m:t>2</m:t>
                            </m:r>
                          </m:sub>
                          <m:sup>
                            <m:r>
                              <a:rPr lang="en-US" b="0" i="1" smtClean="0">
                                <a:latin typeface="Cambria Math"/>
                              </a:rPr>
                              <m:t>2</m:t>
                            </m:r>
                          </m:sup>
                        </m:sSubSup>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r>
                                    <a:rPr lang="en-US" b="0" i="1" smtClean="0">
                                      <a:latin typeface="Cambria Math"/>
                                    </a:rPr>
                                    <m:t> </m:t>
                                  </m:r>
                                </m:e>
                              </m:mr>
                              <m:mr>
                                <m:e>
                                  <m:r>
                                    <a:rPr lang="en-US" i="1">
                                      <a:latin typeface="Cambria Math"/>
                                    </a:rPr>
                                    <m:t>2400 ∠ 120°</m:t>
                                  </m:r>
                                  <m:r>
                                    <a:rPr lang="en-US" b="0" i="1" smtClean="0">
                                      <a:latin typeface="Cambria Math"/>
                                    </a:rPr>
                                    <m:t> </m:t>
                                  </m:r>
                                </m:e>
                              </m:mr>
                            </m:m>
                          </m:e>
                        </m:d>
                        <m:r>
                          <m:rPr>
                            <m:nor/>
                          </m:rPr>
                          <a:rPr lang="en-US" b="0" i="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38200" y="4343400"/>
                  <a:ext cx="3576557" cy="82490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67200" y="4343400"/>
                  <a:ext cx="2950295" cy="824906"/>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 </m:t>
                                </m:r>
                              </m:e>
                            </m:mr>
                            <m:mr>
                              <m:e>
                                <m:r>
                                  <a:rPr lang="en-US" i="1">
                                    <a:latin typeface="Cambria Math"/>
                                  </a:rPr>
                                  <m:t>2373.00 ∠−120.65°</m:t>
                                </m:r>
                                <m:r>
                                  <a:rPr lang="en-US" b="0" i="1" smtClean="0">
                                    <a:latin typeface="Cambria Math"/>
                                  </a:rPr>
                                  <m:t> </m:t>
                                </m:r>
                              </m:e>
                            </m:mr>
                            <m:mr>
                              <m:e>
                                <m:r>
                                  <a:rPr lang="en-US" i="1">
                                    <a:latin typeface="Cambria Math"/>
                                  </a:rPr>
                                  <m:t>2409.73 ∠ 119.64°</m:t>
                                </m:r>
                                <m:r>
                                  <a:rPr lang="en-US" b="0" i="1" smtClean="0">
                                    <a:latin typeface="Cambria Math"/>
                                  </a:rPr>
                                  <m:t> </m:t>
                                </m:r>
                              </m:e>
                            </m:mr>
                          </m:m>
                        </m:e>
                      </m:d>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67200" y="4343400"/>
                  <a:ext cx="2950295" cy="824906"/>
                </a:xfrm>
                <a:prstGeom prst="rect">
                  <a:avLst/>
                </a:prstGeom>
                <a:blipFill rotWithShape="1">
                  <a:blip r:embed="rId5"/>
                  <a:stretch>
                    <a:fillRect r="-10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1981200" y="5487880"/>
                <a:ext cx="3773662" cy="412870"/>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e>
                    </m:d>
                    <m:r>
                      <a:rPr lang="en-US" i="1">
                        <a:latin typeface="Cambria Math"/>
                      </a:rPr>
                      <m:t>=38.2402</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81200" y="5487880"/>
                <a:ext cx="3773662" cy="412870"/>
              </a:xfrm>
              <a:prstGeom prst="rect">
                <a:avLst/>
              </a:prstGeom>
              <a:blipFill rotWithShape="1">
                <a:blip r:embed="rId6"/>
                <a:stretch>
                  <a:fillRect t="-2941" b="-16176"/>
                </a:stretch>
              </a:blipFill>
            </p:spPr>
            <p:txBody>
              <a:bodyPr/>
              <a:lstStyle/>
              <a:p>
                <a:r>
                  <a:rPr lang="en-US">
                    <a:noFill/>
                  </a:rPr>
                  <a:t> </a:t>
                </a:r>
              </a:p>
            </p:txBody>
          </p:sp>
        </mc:Fallback>
      </mc:AlternateContent>
    </p:spTree>
    <p:extLst>
      <p:ext uri="{BB962C8B-B14F-4D97-AF65-F5344CB8AC3E}">
        <p14:creationId xmlns:p14="http://schemas.microsoft.com/office/powerpoint/2010/main" val="185281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7" name="Content Placeholder 6"/>
          <p:cNvSpPr>
            <a:spLocks noGrp="1"/>
          </p:cNvSpPr>
          <p:nvPr>
            <p:ph sz="half" idx="1"/>
          </p:nvPr>
        </p:nvSpPr>
        <p:spPr>
          <a:xfrm>
            <a:off x="457200" y="1600200"/>
            <a:ext cx="4038600" cy="5105400"/>
          </a:xfrm>
        </p:spPr>
        <p:txBody>
          <a:bodyPr>
            <a:normAutofit lnSpcReduction="10000"/>
          </a:bodyPr>
          <a:lstStyle/>
          <a:p>
            <a:r>
              <a:rPr lang="en-US" dirty="0" smtClean="0"/>
              <a:t>The network consists of the lines and transformers that connect the nodes of a system.</a:t>
            </a:r>
          </a:p>
          <a:p>
            <a:endParaRPr lang="en-US" dirty="0" smtClean="0"/>
          </a:p>
          <a:p>
            <a:r>
              <a:rPr lang="en-US" dirty="0" smtClean="0"/>
              <a:t>While the diagram shows only a single line, three phases are actually represented.</a:t>
            </a:r>
          </a:p>
          <a:p>
            <a:endParaRPr lang="en-US" dirty="0" smtClean="0"/>
          </a:p>
          <a:p>
            <a:r>
              <a:rPr lang="en-US" dirty="0" smtClean="0"/>
              <a:t>The power that is injected at the nodes flows across the lines.</a:t>
            </a:r>
          </a:p>
          <a:p>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8</a:t>
            </a:fld>
            <a:endParaRPr lang="en-US" dirty="0">
              <a:solidFill>
                <a:schemeClr val="bg1">
                  <a:lumMod val="50000"/>
                </a:schemeClr>
              </a:solidFill>
              <a:latin typeface="Times New Roman" pitchFamily="18" charset="0"/>
              <a:cs typeface="Times New Roman" pitchFamily="18" charset="0"/>
            </a:endParaRPr>
          </a:p>
        </p:txBody>
      </p:sp>
      <p:pic>
        <p:nvPicPr>
          <p:cNvPr id="18" name="Picture 1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25429"/>
            <a:ext cx="4038600" cy="26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8708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524000"/>
            <a:ext cx="7620000" cy="1477328"/>
          </a:xfrm>
          <a:prstGeom prst="rect">
            <a:avLst/>
          </a:prstGeom>
        </p:spPr>
        <p:txBody>
          <a:bodyPr wrap="square">
            <a:spAutoFit/>
          </a:bodyPr>
          <a:lstStyle/>
          <a:p>
            <a:pPr marL="742950" lvl="1" indent="-285750">
              <a:buFont typeface="Wingdings" pitchFamily="2" charset="2"/>
              <a:buChar char="Ø"/>
            </a:pPr>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p:txBody>
      </p:sp>
      <p:sp>
        <p:nvSpPr>
          <p:cNvPr id="3"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85376" y="2286000"/>
                <a:ext cx="2362890"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𝑘</m:t>
                          </m:r>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85376" y="2286000"/>
                <a:ext cx="2362890" cy="39850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10166" y="3003904"/>
                <a:ext cx="1923668"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610166" y="3003904"/>
                <a:ext cx="1923668" cy="3929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21013" y="3505200"/>
                <a:ext cx="386471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m:t>
                                </m:r>
                                <m:r>
                                  <a:rPr lang="en-US" b="0" i="1" smtClean="0">
                                    <a:latin typeface="Cambria Math"/>
                                  </a:rPr>
                                  <m:t> </m:t>
                                </m:r>
                                <m:r>
                                  <a:rPr lang="en-US" i="1">
                                    <a:latin typeface="Cambria Math"/>
                                  </a:rPr>
                                  <m:t>°</m:t>
                                </m:r>
                              </m:e>
                            </m:mr>
                            <m:mr>
                              <m:e>
                                <m:r>
                                  <a:rPr lang="en-US" i="1">
                                    <a:latin typeface="Cambria Math"/>
                                  </a:rPr>
                                  <m:t>2373.00 ∠−120.65°</m:t>
                                </m:r>
                              </m:e>
                            </m:mr>
                            <m:mr>
                              <m:e>
                                <m:r>
                                  <a:rPr lang="en-US" i="1">
                                    <a:latin typeface="Cambria Math"/>
                                  </a:rPr>
                                  <m:t>2409.73 ∠ 119.64°</m:t>
                                </m:r>
                              </m:e>
                            </m:mr>
                          </m:m>
                          <m:r>
                            <m:rPr>
                              <m:nor/>
                            </m:rPr>
                            <a:rPr lang="en-US" b="0" i="0" smtClean="0"/>
                            <m:t> </m:t>
                          </m:r>
                        </m:e>
                      </m:d>
                      <m:r>
                        <m:rPr>
                          <m:nor/>
                        </m:rPr>
                        <a:rPr lang="en-US" b="0" i="0" dirty="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921013" y="3505200"/>
                <a:ext cx="3864712" cy="82490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62400" y="4495800"/>
                <a:ext cx="2898358" cy="830484"/>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2345.99 ∠ .1131°</m:t>
                              </m:r>
                              <m:r>
                                <a:rPr lang="en-US" b="0" i="1" smtClean="0">
                                  <a:latin typeface="Cambria Math"/>
                                </a:rPr>
                                <m:t> </m:t>
                              </m:r>
                            </m:e>
                          </m:mr>
                          <m:mr>
                            <m:e>
                              <m:r>
                                <a:rPr lang="en-US" i="1">
                                  <a:latin typeface="Cambria Math"/>
                                </a:rPr>
                                <m:t>2345.86 ∠−121.18°</m:t>
                              </m:r>
                            </m:e>
                          </m:mr>
                          <m:mr>
                            <m:e>
                              <m:r>
                                <a:rPr lang="en-US" i="1">
                                  <a:latin typeface="Cambria Math"/>
                                </a:rPr>
                                <m:t>2409.44 ∠ 119.00°</m:t>
                              </m:r>
                            </m:e>
                          </m:mr>
                        </m:m>
                      </m:e>
                    </m:d>
                  </m:oMath>
                </a14:m>
                <a:r>
                  <a:rPr lang="en-US" dirty="0" smtClean="0"/>
                  <a:t> </a:t>
                </a:r>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62400" y="4495800"/>
                <a:ext cx="2898358" cy="830484"/>
              </a:xfrm>
              <a:prstGeom prst="rect">
                <a:avLst/>
              </a:prstGeom>
              <a:blipFill rotWithShape="1">
                <a:blip r:embed="rId5"/>
                <a:stretch>
                  <a:fillRect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9400" y="5643184"/>
                <a:ext cx="3773662" cy="41415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e>
                    </m:d>
                    <m:r>
                      <a:rPr lang="en-US" i="1">
                        <a:latin typeface="Cambria Math"/>
                      </a:rPr>
                      <m:t>=72.7965</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19400" y="5643184"/>
                <a:ext cx="3773662" cy="414152"/>
              </a:xfrm>
              <a:prstGeom prst="rect">
                <a:avLst/>
              </a:prstGeom>
              <a:blipFill rotWithShape="1">
                <a:blip r:embed="rId6"/>
                <a:stretch>
                  <a:fillRect t="-2941" b="-16176"/>
                </a:stretch>
              </a:blipFill>
            </p:spPr>
            <p:txBody>
              <a:bodyPr/>
              <a:lstStyle/>
              <a:p>
                <a:r>
                  <a:rPr lang="en-US">
                    <a:noFill/>
                  </a:rPr>
                  <a:t> </a:t>
                </a:r>
              </a:p>
            </p:txBody>
          </p:sp>
        </mc:Fallback>
      </mc:AlternateContent>
    </p:spTree>
    <p:extLst>
      <p:ext uri="{BB962C8B-B14F-4D97-AF65-F5344CB8AC3E}">
        <p14:creationId xmlns:p14="http://schemas.microsoft.com/office/powerpoint/2010/main" val="3867976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467600" cy="38100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Check for convergence.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81031" y="1828800"/>
                <a:ext cx="470487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a:rPr>
                          </m:ctrlPr>
                        </m:funcPr>
                        <m:fName>
                          <m:r>
                            <m:rPr>
                              <m:sty m:val="p"/>
                            </m:rPr>
                            <a:rPr lang="en-US">
                              <a:latin typeface="Cambria Math"/>
                            </a:rPr>
                            <m:t>max</m:t>
                          </m:r>
                        </m:fName>
                        <m:e>
                          <m:d>
                            <m:dPr>
                              <m:ctrlPr>
                                <a:rPr lang="en-US" i="1">
                                  <a:latin typeface="Cambria Math"/>
                                </a:rPr>
                              </m:ctrlPr>
                            </m:dP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e>
                          </m:d>
                        </m:e>
                      </m:func>
                      <m:r>
                        <a:rPr lang="en-US" i="1">
                          <a:latin typeface="Cambria Math"/>
                        </a:rPr>
                        <m:t>=72.7965 </m:t>
                      </m:r>
                      <m:r>
                        <m:rPr>
                          <m:nor/>
                        </m:rPr>
                        <a:rPr lang="en-US">
                          <a:latin typeface="Times New Roman" pitchFamily="18" charset="0"/>
                          <a:cs typeface="Times New Roman" pitchFamily="18" charset="0"/>
                        </a:rPr>
                        <m:t>V</m:t>
                      </m:r>
                      <m:r>
                        <a:rPr lang="en-US" i="1">
                          <a:latin typeface="Cambria Math"/>
                        </a:rPr>
                        <m:t>&gt;0.0001 </m:t>
                      </m:r>
                      <m:r>
                        <m:rPr>
                          <m:nor/>
                        </m:rPr>
                        <a:rPr lang="en-US">
                          <a:latin typeface="Times New Roman" pitchFamily="18" charset="0"/>
                          <a:cs typeface="Times New Roman" pitchFamily="18" charset="0"/>
                        </a:rPr>
                        <m:t>V</m:t>
                      </m:r>
                    </m:oMath>
                  </m:oMathPara>
                </a14:m>
                <a:endParaRPr lang="en-US"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81031" y="1828800"/>
                <a:ext cx="4704878" cy="506870"/>
              </a:xfrm>
              <a:prstGeom prst="rect">
                <a:avLst/>
              </a:prstGeom>
              <a:blipFill rotWithShape="1">
                <a:blip r:embed="rId2"/>
                <a:stretch>
                  <a:fillRect/>
                </a:stretch>
              </a:blipFill>
            </p:spPr>
            <p:txBody>
              <a:bodyPr/>
              <a:lstStyle/>
              <a:p>
                <a:r>
                  <a:rPr lang="en-US">
                    <a:noFill/>
                  </a:rPr>
                  <a:t> </a:t>
                </a:r>
              </a:p>
            </p:txBody>
          </p:sp>
        </mc:Fallback>
      </mc:AlternateContent>
      <p:sp>
        <p:nvSpPr>
          <p:cNvPr id="5" name="TextBox 4"/>
          <p:cNvSpPr txBox="1"/>
          <p:nvPr/>
        </p:nvSpPr>
        <p:spPr>
          <a:xfrm>
            <a:off x="838200" y="2514600"/>
            <a:ext cx="7467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Because the maximum calculated voltage difference is greater than the tolerance value, another iteration is required. </a:t>
            </a:r>
          </a:p>
          <a:p>
            <a:pPr marL="285750" indent="-285750">
              <a:buFont typeface="Wingdings" pitchFamily="2" charset="2"/>
              <a:buChar char="Ø"/>
            </a:pPr>
            <a:r>
              <a:rPr lang="en-US" dirty="0" smtClean="0">
                <a:latin typeface="Times New Roman" pitchFamily="18" charset="0"/>
                <a:cs typeface="Times New Roman" pitchFamily="18" charset="0"/>
              </a:rPr>
              <a:t>Iterations are repeated until convergence is achieved (difference is less than 0.0001 V). </a:t>
            </a:r>
          </a:p>
          <a:p>
            <a:pPr marL="742950" lvl="1" indent="-285750">
              <a:buFont typeface="Wingdings" pitchFamily="2" charset="2"/>
              <a:buChar char="Ø"/>
            </a:pPr>
            <a:r>
              <a:rPr lang="en-US" dirty="0" smtClean="0">
                <a:latin typeface="Times New Roman" pitchFamily="18" charset="0"/>
                <a:cs typeface="Times New Roman" pitchFamily="18" charset="0"/>
              </a:rPr>
              <a:t>It took 6 iterations for this example to converge. </a:t>
            </a:r>
          </a:p>
          <a:p>
            <a:pPr marL="1200150" lvl="2" indent="-285750">
              <a:buFont typeface="Wingdings" pitchFamily="2" charset="2"/>
              <a:buChar char="Ø"/>
            </a:pPr>
            <a:r>
              <a:rPr lang="en-US" dirty="0" smtClean="0">
                <a:latin typeface="Times New Roman" pitchFamily="18" charset="0"/>
                <a:cs typeface="Times New Roman" pitchFamily="18" charset="0"/>
              </a:rPr>
              <a:t>The final values are shown below.</a:t>
            </a:r>
          </a:p>
        </p:txBody>
      </p:sp>
      <mc:AlternateContent xmlns:mc="http://schemas.openxmlformats.org/markup-compatibility/2006" xmlns:a14="http://schemas.microsoft.com/office/drawing/2010/main">
        <mc:Choice Requires="a14">
          <p:sp>
            <p:nvSpPr>
              <p:cNvPr id="6" name="Rectangle 5"/>
              <p:cNvSpPr/>
              <p:nvPr/>
            </p:nvSpPr>
            <p:spPr>
              <a:xfrm>
                <a:off x="152400" y="4419600"/>
                <a:ext cx="2568973" cy="824906"/>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e>
                          </m:mr>
                          <m:mr>
                            <m:e>
                              <m:r>
                                <a:rPr lang="en-US" i="1">
                                  <a:latin typeface="Cambria Math"/>
                                </a:rPr>
                                <m:t>2400 ∠ 120°</m:t>
                              </m:r>
                              <m:r>
                                <a:rPr lang="en-US" b="0" i="1" smtClean="0">
                                  <a:latin typeface="Cambria Math"/>
                                </a:rPr>
                                <m:t> </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2400" y="4419600"/>
                <a:ext cx="2568973" cy="824906"/>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6827" y="4419600"/>
                <a:ext cx="3234732"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2376.42 ∠  0.1792°</m:t>
                              </m:r>
                            </m:e>
                          </m:mr>
                          <m:mr>
                            <m:e>
                              <m:r>
                                <a:rPr lang="en-US" i="1">
                                  <a:latin typeface="Cambria Math"/>
                                </a:rPr>
                                <m:t>2372.44  ∠−120.65°</m:t>
                              </m:r>
                            </m:e>
                          </m:mr>
                          <m:mr>
                            <m:e>
                              <m:r>
                                <a:rPr lang="en-US" i="1">
                                  <a:latin typeface="Cambria Math"/>
                                </a:rPr>
                                <m:t>2409.54 ∠  119.65°</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06827" y="4419600"/>
                <a:ext cx="3234732" cy="82496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4414022"/>
                <a:ext cx="3181833" cy="830484"/>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2345.13 ∠  0.0950°</m:t>
                              </m:r>
                            </m:e>
                          </m:mr>
                          <m:mr>
                            <m:e>
                              <m:r>
                                <a:rPr lang="en-US" i="1">
                                  <a:latin typeface="Cambria Math"/>
                                </a:rPr>
                                <m:t>2344.84  ∠−121.17°</m:t>
                              </m:r>
                            </m:e>
                          </m:mr>
                          <m:mr>
                            <m:e>
                              <m:r>
                                <a:rPr lang="en-US" i="1">
                                  <a:latin typeface="Cambria Math"/>
                                </a:rPr>
                                <m:t>2408.72 ∠   119.02°</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715000" y="4414022"/>
                <a:ext cx="3181833" cy="830484"/>
              </a:xfrm>
              <a:prstGeom prst="rect">
                <a:avLst/>
              </a:prstGeom>
              <a:blipFill rotWithShape="1">
                <a:blip r:embed="rId5"/>
                <a:stretch>
                  <a:fillRect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47800" y="5486400"/>
                <a:ext cx="3030125"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12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e>
                          </m:mr>
                          <m:mr>
                            <m:e>
                              <m:r>
                                <a:rPr lang="en-US" i="1">
                                  <a:latin typeface="Cambria Math"/>
                                </a:rPr>
                                <m:t>90.28  ∠ −150.58°</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47800" y="5486400"/>
                <a:ext cx="3030125" cy="824969"/>
              </a:xfrm>
              <a:prstGeom prst="rect">
                <a:avLst/>
              </a:prstGeom>
              <a:blipFill rotWithShape="1">
                <a:blip r:embed="rId6"/>
                <a:stretch>
                  <a:fillRect r="-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724400" y="5531115"/>
                <a:ext cx="3088346"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r>
                                <m:rPr>
                                  <m:nor/>
                                </m:rPr>
                                <a:rPr lang="en-US" b="0" i="0" smtClean="0"/>
                                <m:t> </m:t>
                              </m:r>
                            </m:e>
                          </m:mr>
                          <m:mr>
                            <m:e>
                              <m:r>
                                <a:rPr lang="en-US" i="1">
                                  <a:latin typeface="Cambria Math"/>
                                </a:rPr>
                                <m:t>56.78  ∠ −155.45°</m:t>
                              </m:r>
                              <m:r>
                                <m:rPr>
                                  <m:nor/>
                                </m:rPr>
                                <a:rPr lang="en-US" b="0" i="0" smtClean="0"/>
                                <m:t> </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724400" y="5531115"/>
                <a:ext cx="3088346" cy="824969"/>
              </a:xfrm>
              <a:prstGeom prst="rect">
                <a:avLst/>
              </a:prstGeom>
              <a:blipFill rotWithShape="1">
                <a:blip r:embed="rId7"/>
                <a:stretch>
                  <a:fillRect r="-394"/>
                </a:stretch>
              </a:blipFill>
            </p:spPr>
            <p:txBody>
              <a:bodyPr/>
              <a:lstStyle/>
              <a:p>
                <a:r>
                  <a:rPr lang="en-US">
                    <a:noFill/>
                  </a:rPr>
                  <a:t> </a:t>
                </a:r>
              </a:p>
            </p:txBody>
          </p:sp>
        </mc:Fallback>
      </mc:AlternateContent>
    </p:spTree>
    <p:extLst>
      <p:ext uri="{BB962C8B-B14F-4D97-AF65-F5344CB8AC3E}">
        <p14:creationId xmlns:p14="http://schemas.microsoft.com/office/powerpoint/2010/main" val="3217183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Part 3 - Three Phase Current Injection (TCIM) Newton Raphson (NR) method</a:t>
            </a:r>
          </a:p>
        </p:txBody>
      </p:sp>
      <p:sp>
        <p:nvSpPr>
          <p:cNvPr id="4" name="Rectangle 5"/>
          <p:cNvSpPr>
            <a:spLocks noGrp="1" noChangeArrowheads="1"/>
          </p:cNvSpPr>
          <p:nvPr>
            <p:ph idx="1"/>
          </p:nvPr>
        </p:nvSpPr>
        <p:spPr>
          <a:xfrm>
            <a:off x="457200" y="2133600"/>
            <a:ext cx="8229600" cy="3992563"/>
          </a:xfrm>
        </p:spPr>
        <p:txBody>
          <a:bodyPr>
            <a:normAutofit lnSpcReduction="10000"/>
          </a:bodyPr>
          <a:lstStyle/>
          <a:p>
            <a:pPr>
              <a:lnSpc>
                <a:spcPct val="80000"/>
              </a:lnSpc>
              <a:buFont typeface="Wingdings" pitchFamily="2" charset="2"/>
              <a:buChar char="Ø"/>
            </a:pPr>
            <a:r>
              <a:rPr lang="en-US" dirty="0" smtClean="0"/>
              <a:t>While the FBS is an efficient solution technique, it is not able to solve for systems with loops.  The TCIM formulation with the NR solution method can solve for these systems.</a:t>
            </a:r>
          </a:p>
          <a:p>
            <a:pPr>
              <a:lnSpc>
                <a:spcPct val="80000"/>
              </a:lnSpc>
              <a:buFont typeface="Wingdings" pitchFamily="2" charset="2"/>
              <a:buChar char="Ø"/>
            </a:pPr>
            <a:endParaRPr lang="en-US" dirty="0"/>
          </a:p>
          <a:p>
            <a:pPr>
              <a:lnSpc>
                <a:spcPct val="80000"/>
              </a:lnSpc>
              <a:buFont typeface="Wingdings" pitchFamily="2" charset="2"/>
              <a:buChar char="Ø"/>
            </a:pPr>
            <a:r>
              <a:rPr lang="en-US" dirty="0" smtClean="0"/>
              <a:t>This method uses power flow formulations based on current injections.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current injections are split into real and reactive components.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set of nonlinear equations that results is solved using the Newton Raphson method. </a:t>
            </a:r>
          </a:p>
          <a:p>
            <a:pPr marL="0" indent="0">
              <a:lnSpc>
                <a:spcPct val="80000"/>
              </a:lnSpc>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22065601"/>
      </p:ext>
    </p:extLst>
  </p:cSld>
  <p:clrMapOvr>
    <a:masterClrMapping/>
  </p:clrMapOvr>
  <mc:AlternateContent xmlns:mc="http://schemas.openxmlformats.org/markup-compatibility/2006">
    <mc:Choice xmlns:p14="http://schemas.microsoft.com/office/powerpoint/2010/main" Requires="p14">
      <p:transition spd="slow" p14:dur="2000" advTm="93140"/>
    </mc:Choice>
    <mc:Fallback>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915400" cy="5562600"/>
              </a:xfrm>
            </p:spPr>
            <p:txBody>
              <a:bodyPr>
                <a:normAutofit lnSpcReduction="10000"/>
              </a:bodyPr>
              <a:lstStyle/>
              <a:p>
                <a:r>
                  <a:rPr lang="en-US" dirty="0" smtClean="0"/>
                  <a:t>Three phase current mismatches for bus </a:t>
                </a:r>
                <a14:m>
                  <m:oMath xmlns:m="http://schemas.openxmlformats.org/officeDocument/2006/math">
                    <m:r>
                      <a:rPr lang="en-US" i="1" dirty="0" smtClean="0">
                        <a:latin typeface="Cambria Math"/>
                      </a:rPr>
                      <m:t>𝑘</m:t>
                    </m:r>
                    <m:r>
                      <a:rPr lang="en-US" b="0" i="1" dirty="0" smtClean="0">
                        <a:latin typeface="Cambria Math"/>
                      </a:rPr>
                      <m:t>={1,…,</m:t>
                    </m:r>
                    <m:r>
                      <a:rPr lang="en-US" b="0" i="1" dirty="0" smtClean="0">
                        <a:latin typeface="Cambria Math"/>
                      </a:rPr>
                      <m:t>𝑛</m:t>
                    </m:r>
                    <m:r>
                      <a:rPr lang="en-US" b="0" i="1" dirty="0" smtClean="0">
                        <a:latin typeface="Cambria Math"/>
                      </a:rPr>
                      <m:t>}</m:t>
                    </m:r>
                  </m:oMath>
                </a14:m>
                <a:r>
                  <a:rPr lang="en-US" dirty="0" smtClean="0"/>
                  <a:t> are:</a:t>
                </a:r>
              </a:p>
              <a:p>
                <a:pPr marL="0" indent="0" algn="ctr">
                  <a:buNone/>
                </a:pPr>
                <a14:m>
                  <m:oMath xmlns:m="http://schemas.openxmlformats.org/officeDocument/2006/math">
                    <m:r>
                      <a:rPr lang="en-US" i="1">
                        <a:latin typeface="Cambria Math"/>
                      </a:rPr>
                      <m:t>∆</m:t>
                    </m:r>
                    <m:sSubSup>
                      <m:sSubSupPr>
                        <m:ctrlPr>
                          <a:rPr lang="en-US" i="1">
                            <a:latin typeface="Cambria Math"/>
                          </a:rPr>
                        </m:ctrlPr>
                      </m:sSubSupPr>
                      <m:e>
                        <m:r>
                          <a:rPr lang="en-US" i="1">
                            <a:latin typeface="Cambria Math"/>
                          </a:rPr>
                          <m:t>𝐼</m:t>
                        </m:r>
                      </m:e>
                      <m:sub>
                        <m:r>
                          <a:rPr lang="en-US" i="1">
                            <a:latin typeface="Cambria Math"/>
                          </a:rPr>
                          <m:t>𝑘</m:t>
                        </m:r>
                      </m:sub>
                      <m:sup>
                        <m:r>
                          <a:rPr lang="en-US" i="1">
                            <a:latin typeface="Cambria Math"/>
                          </a:rPr>
                          <m:t>𝑠</m:t>
                        </m:r>
                      </m:sup>
                    </m:sSubSup>
                    <m:r>
                      <a:rPr lang="en-US" i="1">
                        <a:latin typeface="Cambria Math"/>
                      </a:rPr>
                      <m:t>=</m:t>
                    </m:r>
                    <m:f>
                      <m:fPr>
                        <m:ctrlPr>
                          <a:rPr lang="en-US" i="1">
                            <a:latin typeface="Cambria Math"/>
                          </a:rPr>
                        </m:ctrlPr>
                      </m:fPr>
                      <m:num>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𝑃</m:t>
                                    </m:r>
                                  </m:e>
                                  <m:sub>
                                    <m:r>
                                      <a:rPr lang="en-US" i="1">
                                        <a:latin typeface="Cambria Math"/>
                                      </a:rPr>
                                      <m:t>𝑘</m:t>
                                    </m:r>
                                  </m:sub>
                                  <m:sup>
                                    <m:r>
                                      <a:rPr lang="en-US" i="1">
                                        <a:latin typeface="Cambria Math"/>
                                      </a:rPr>
                                      <m:t>𝑠𝑝</m:t>
                                    </m:r>
                                  </m:sup>
                                </m:sSubSup>
                              </m:e>
                            </m:d>
                          </m:e>
                          <m:sup>
                            <m:r>
                              <a:rPr lang="en-US" i="1">
                                <a:latin typeface="Cambria Math"/>
                              </a:rPr>
                              <m:t>𝑠</m:t>
                            </m:r>
                          </m:sup>
                        </m:sSup>
                        <m:r>
                          <a:rPr lang="en-US" i="1">
                            <a:latin typeface="Cambria Math"/>
                          </a:rPr>
                          <m:t>−</m:t>
                        </m:r>
                        <m:r>
                          <a:rPr lang="en-US" i="1">
                            <a:latin typeface="Cambria Math"/>
                          </a:rPr>
                          <m:t>𝑗</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𝑄</m:t>
                                    </m:r>
                                  </m:e>
                                  <m:sub>
                                    <m:r>
                                      <a:rPr lang="en-US" i="1">
                                        <a:latin typeface="Cambria Math"/>
                                      </a:rPr>
                                      <m:t>𝑘</m:t>
                                    </m:r>
                                  </m:sub>
                                  <m:sup>
                                    <m:r>
                                      <a:rPr lang="en-US" i="1">
                                        <a:latin typeface="Cambria Math"/>
                                      </a:rPr>
                                      <m:t>𝑠𝑝</m:t>
                                    </m:r>
                                  </m:sup>
                                </m:sSubSup>
                              </m:e>
                            </m:d>
                          </m:e>
                          <m:sup>
                            <m:r>
                              <a:rPr lang="en-US" i="1">
                                <a:latin typeface="Cambria Math"/>
                              </a:rPr>
                              <m:t>𝑠</m:t>
                            </m:r>
                          </m:sup>
                        </m:s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𝐸</m:t>
                                    </m:r>
                                  </m:e>
                                  <m:sub>
                                    <m:r>
                                      <a:rPr lang="en-US" i="1">
                                        <a:latin typeface="Cambria Math"/>
                                      </a:rPr>
                                      <m:t>𝑘</m:t>
                                    </m:r>
                                  </m:sub>
                                  <m:sup>
                                    <m:r>
                                      <a:rPr lang="en-US" i="1">
                                        <a:latin typeface="Cambria Math"/>
                                      </a:rPr>
                                      <m:t>𝑠</m:t>
                                    </m:r>
                                  </m:sup>
                                </m:sSubSup>
                              </m:e>
                            </m:d>
                          </m:e>
                          <m:sup>
                            <m:r>
                              <a:rPr lang="en-US" i="1">
                                <a:latin typeface="Cambria Math"/>
                              </a:rPr>
                              <m:t>∗</m:t>
                            </m:r>
                          </m:sup>
                        </m:sSup>
                      </m:den>
                    </m:f>
                    <m:r>
                      <a:rPr lang="en-US" i="1">
                        <a:latin typeface="Cambria Math"/>
                      </a:rPr>
                      <m:t>−</m:t>
                    </m:r>
                    <m:nary>
                      <m:naryPr>
                        <m:chr m:val="∑"/>
                        <m:limLoc m:val="undOvr"/>
                        <m:supHide m:val="on"/>
                        <m:ctrlPr>
                          <a:rPr lang="en-US" i="1">
                            <a:latin typeface="Cambria Math"/>
                          </a:rPr>
                        </m:ctrlPr>
                      </m:naryPr>
                      <m:sub>
                        <m:r>
                          <a:rPr lang="en-US" i="1">
                            <a:latin typeface="Cambria Math"/>
                          </a:rPr>
                          <m:t>𝑖</m:t>
                        </m:r>
                        <m:r>
                          <a:rPr lang="en-US" i="1">
                            <a:latin typeface="Cambria Math"/>
                          </a:rPr>
                          <m:t>∈</m:t>
                        </m:r>
                        <m:sSub>
                          <m:sSubPr>
                            <m:ctrlPr>
                              <a:rPr lang="en-US" i="1">
                                <a:latin typeface="Cambria Math"/>
                              </a:rPr>
                            </m:ctrlPr>
                          </m:sSubPr>
                          <m:e>
                            <m:r>
                              <a:rPr lang="en-US" i="1">
                                <a:latin typeface="Cambria Math"/>
                              </a:rPr>
                              <m:t>𝛺</m:t>
                            </m:r>
                          </m:e>
                          <m:sub>
                            <m:r>
                              <a:rPr lang="en-US" i="1">
                                <a:latin typeface="Cambria Math"/>
                              </a:rPr>
                              <m:t>𝑘</m:t>
                            </m:r>
                          </m:sub>
                        </m:sSub>
                      </m:sub>
                      <m:sup/>
                      <m:e>
                        <m:nary>
                          <m:naryPr>
                            <m:chr m:val="∑"/>
                            <m:limLoc m:val="undOvr"/>
                            <m:supHide m:val="on"/>
                            <m:ctrlPr>
                              <a:rPr lang="en-US" i="1">
                                <a:latin typeface="Cambria Math"/>
                              </a:rPr>
                            </m:ctrlPr>
                          </m:naryPr>
                          <m:sub>
                            <m:r>
                              <a:rPr lang="en-US" i="1">
                                <a:latin typeface="Cambria Math"/>
                              </a:rPr>
                              <m:t>𝑡</m:t>
                            </m:r>
                            <m:r>
                              <a:rPr lang="en-US" i="1">
                                <a:latin typeface="Cambria Math"/>
                              </a:rPr>
                              <m:t>∈</m:t>
                            </m:r>
                            <m:sSub>
                              <m:sSubPr>
                                <m:ctrlPr>
                                  <a:rPr lang="en-US" i="1">
                                    <a:latin typeface="Cambria Math"/>
                                  </a:rPr>
                                </m:ctrlPr>
                              </m:sSubPr>
                              <m:e>
                                <m:r>
                                  <a:rPr lang="en-US" i="1">
                                    <a:latin typeface="Cambria Math"/>
                                  </a:rPr>
                                  <m:t>𝛼</m:t>
                                </m:r>
                              </m:e>
                              <m:sub>
                                <m:r>
                                  <a:rPr lang="en-US" i="1">
                                    <a:latin typeface="Cambria Math"/>
                                  </a:rPr>
                                  <m:t>𝑝</m:t>
                                </m:r>
                              </m:sub>
                            </m:sSub>
                          </m:sub>
                          <m:sup/>
                          <m:e>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sSubSup>
                              <m:sSubSupPr>
                                <m:ctrlPr>
                                  <a:rPr lang="en-US" i="1">
                                    <a:latin typeface="Cambria Math"/>
                                  </a:rPr>
                                </m:ctrlPr>
                              </m:sSubSupPr>
                              <m:e>
                                <m:r>
                                  <a:rPr lang="en-US" i="1">
                                    <a:latin typeface="Cambria Math"/>
                                  </a:rPr>
                                  <m:t>𝐸</m:t>
                                </m:r>
                              </m:e>
                              <m:sub>
                                <m:r>
                                  <a:rPr lang="en-US" i="1">
                                    <a:latin typeface="Cambria Math"/>
                                  </a:rPr>
                                  <m:t>𝑖</m:t>
                                </m:r>
                              </m:sub>
                              <m:sup>
                                <m:r>
                                  <a:rPr lang="en-US" i="1">
                                    <a:latin typeface="Cambria Math"/>
                                  </a:rPr>
                                  <m:t>𝑡</m:t>
                                </m:r>
                              </m:sup>
                            </m:sSubSup>
                          </m:e>
                        </m:nary>
                      </m:e>
                    </m:nary>
                  </m:oMath>
                </a14:m>
                <a:r>
                  <a:rPr lang="en-US" dirty="0" smtClean="0"/>
                  <a:t> </a:t>
                </a:r>
              </a:p>
              <a:p>
                <a:pPr marL="0" indent="0" algn="ctr">
                  <a:buNone/>
                </a:pPr>
                <a:endParaRPr lang="en-US" dirty="0"/>
              </a:p>
              <a:p>
                <a:pPr marL="0" indent="0">
                  <a:spcAft>
                    <a:spcPts val="1200"/>
                  </a:spcAft>
                  <a:buNone/>
                </a:pPr>
                <a:r>
                  <a:rPr lang="en-US" dirty="0" smtClean="0"/>
                  <a:t>	where	</a:t>
                </a:r>
                <a14:m>
                  <m:oMath xmlns:m="http://schemas.openxmlformats.org/officeDocument/2006/math">
                    <m:sSub>
                      <m:sSubPr>
                        <m:ctrlPr>
                          <a:rPr lang="en-US" i="1">
                            <a:latin typeface="Cambria Math"/>
                          </a:rPr>
                        </m:ctrlPr>
                      </m:sSubPr>
                      <m:e>
                        <m:r>
                          <a:rPr lang="en-US" i="1">
                            <a:latin typeface="Cambria Math"/>
                          </a:rPr>
                          <m:t>𝛼</m:t>
                        </m:r>
                      </m:e>
                      <m:sub>
                        <m:r>
                          <a:rPr lang="en-US" i="1">
                            <a:latin typeface="Cambria Math"/>
                          </a:rPr>
                          <m:t>𝑝</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𝑐</m:t>
                        </m:r>
                      </m:e>
                    </m:d>
                  </m:oMath>
                </a14:m>
                <a:endParaRPr lang="en-US" b="0" dirty="0" smtClean="0"/>
              </a:p>
              <a:p>
                <a:pPr marL="0" indent="0">
                  <a:spcAft>
                    <a:spcPts val="1200"/>
                  </a:spcAft>
                  <a:buNone/>
                </a:pPr>
                <a:r>
                  <a:rPr lang="en-US" dirty="0"/>
                  <a:t>	</a:t>
                </a:r>
                <a:r>
                  <a:rPr lang="en-US" dirty="0" smtClean="0"/>
                  <a:t>	</a:t>
                </a:r>
                <a14:m>
                  <m:oMath xmlns:m="http://schemas.openxmlformats.org/officeDocument/2006/math">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ea typeface="Cambria Math"/>
                      </a:rPr>
                      <m:t>∈</m:t>
                    </m:r>
                    <m:sSub>
                      <m:sSubPr>
                        <m:ctrlPr>
                          <a:rPr lang="en-US" i="1">
                            <a:latin typeface="Cambria Math"/>
                          </a:rPr>
                        </m:ctrlPr>
                      </m:sSubPr>
                      <m:e>
                        <m:r>
                          <a:rPr lang="en-US" i="1">
                            <a:latin typeface="Cambria Math"/>
                          </a:rPr>
                          <m:t>𝛼</m:t>
                        </m:r>
                      </m:e>
                      <m:sub>
                        <m:r>
                          <a:rPr lang="en-US" i="1">
                            <a:latin typeface="Cambria Math"/>
                          </a:rPr>
                          <m:t>𝑝</m:t>
                        </m:r>
                      </m:sub>
                    </m:sSub>
                  </m:oMath>
                </a14:m>
                <a:endParaRPr lang="en-US" b="0" dirty="0" smtClean="0"/>
              </a:p>
              <a:p>
                <a:pPr marL="0" indent="0">
                  <a:spcAft>
                    <a:spcPts val="1200"/>
                  </a:spcAft>
                  <a:buNone/>
                </a:pPr>
                <a:r>
                  <a:rPr lang="en-US" dirty="0" smtClean="0"/>
                  <a:t>		</a:t>
                </a:r>
                <a14:m>
                  <m:oMath xmlns:m="http://schemas.openxmlformats.org/officeDocument/2006/math">
                    <m:sSub>
                      <m:sSubPr>
                        <m:ctrlPr>
                          <a:rPr lang="en-US" i="1">
                            <a:latin typeface="Cambria Math"/>
                          </a:rPr>
                        </m:ctrlPr>
                      </m:sSubPr>
                      <m:e>
                        <m:r>
                          <a:rPr lang="en-US" i="1">
                            <a:latin typeface="Cambria Math"/>
                          </a:rPr>
                          <m:t>𝛺</m:t>
                        </m:r>
                      </m:e>
                      <m:sub>
                        <m:r>
                          <a:rPr lang="en-US" i="1">
                            <a:latin typeface="Cambria Math"/>
                          </a:rPr>
                          <m:t>𝑘</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𝑖</m:t>
                        </m:r>
                        <m:r>
                          <a:rPr lang="en-US" b="0" i="1" smtClean="0">
                            <a:latin typeface="Cambria Math"/>
                          </a:rPr>
                          <m:t> </m:t>
                        </m:r>
                      </m:e>
                    </m:d>
                  </m:oMath>
                </a14:m>
                <a:r>
                  <a:rPr lang="en-US" dirty="0" smtClean="0"/>
                  <a:t> Bus </a:t>
                </a:r>
                <a14:m>
                  <m:oMath xmlns:m="http://schemas.openxmlformats.org/officeDocument/2006/math">
                    <m:r>
                      <a:rPr lang="en-US" i="1" dirty="0" smtClean="0">
                        <a:latin typeface="Cambria Math"/>
                      </a:rPr>
                      <m:t>𝑖</m:t>
                    </m:r>
                  </m:oMath>
                </a14:m>
                <a:r>
                  <a:rPr lang="en-US" dirty="0" smtClean="0"/>
                  <a:t> is directly connected to bus </a:t>
                </a:r>
                <a14:m>
                  <m:oMath xmlns:m="http://schemas.openxmlformats.org/officeDocument/2006/math">
                    <m:r>
                      <a:rPr lang="en-US" i="1" dirty="0" smtClean="0">
                        <a:latin typeface="Cambria Math"/>
                      </a:rPr>
                      <m:t>𝑘</m:t>
                    </m:r>
                    <m:r>
                      <a:rPr lang="en-US" i="1" dirty="0" smtClean="0">
                        <a:latin typeface="Cambria Math"/>
                      </a:rPr>
                      <m:t> }</m:t>
                    </m:r>
                  </m:oMath>
                </a14:m>
                <a:endParaRPr lang="en-US" dirty="0" smtClean="0"/>
              </a:p>
              <a:p>
                <a:pPr marL="0" indent="0">
                  <a:spcAft>
                    <a:spcPts val="1200"/>
                  </a:spcAft>
                  <a:buNone/>
                </a:pPr>
                <a:r>
                  <a:rPr lang="en-US" dirty="0"/>
                  <a:t>	</a:t>
                </a:r>
                <a:r>
                  <a:rPr lang="en-US" dirty="0" smtClean="0"/>
                  <a: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oMath>
                </a14:m>
                <a:endParaRPr lang="en-US" dirty="0" smtClean="0"/>
              </a:p>
              <a:p>
                <a:pPr marL="0" indent="0">
                  <a:spcAft>
                    <a:spcPts val="1200"/>
                  </a:spcAft>
                  <a:buNone/>
                </a:pPr>
                <a:r>
                  <a:rPr lang="en-US" dirty="0"/>
                  <a:t>	</a:t>
                </a:r>
                <a:r>
                  <a:rPr lang="en-US" dirty="0" smtClean="0"/>
                  <a:t>	</a:t>
                </a:r>
                <a14:m>
                  <m:oMath xmlns:m="http://schemas.openxmlformats.org/officeDocument/2006/math">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r>
                      <a:rPr lang="en-US" i="1">
                        <a:latin typeface="Cambria Math"/>
                      </a:rPr>
                      <m:t>=</m:t>
                    </m:r>
                    <m:sSubSup>
                      <m:sSubSupPr>
                        <m:ctrlPr>
                          <a:rPr lang="en-US" i="1">
                            <a:latin typeface="Cambria Math"/>
                          </a:rPr>
                        </m:ctrlPr>
                      </m:sSubSupPr>
                      <m:e>
                        <m:r>
                          <a:rPr lang="en-US" i="1">
                            <a:latin typeface="Cambria Math"/>
                          </a:rPr>
                          <m:t>𝐺</m:t>
                        </m:r>
                      </m:e>
                      <m:sub>
                        <m:r>
                          <a:rPr lang="en-US" i="1">
                            <a:latin typeface="Cambria Math"/>
                          </a:rPr>
                          <m:t>𝑘𝑖</m:t>
                        </m:r>
                      </m:sub>
                      <m:sup>
                        <m:r>
                          <a:rPr lang="en-US" i="1">
                            <a:latin typeface="Cambria Math"/>
                          </a:rPr>
                          <m:t>𝑠𝑡</m:t>
                        </m:r>
                      </m:sup>
                    </m:sSubSup>
                    <m:r>
                      <a:rPr lang="en-US" i="1">
                        <a:latin typeface="Cambria Math"/>
                      </a:rPr>
                      <m:t>+</m:t>
                    </m:r>
                    <m:r>
                      <a:rPr lang="en-US" i="1">
                        <a:latin typeface="Cambria Math"/>
                      </a:rPr>
                      <m:t>𝑗</m:t>
                    </m:r>
                    <m:sSubSup>
                      <m:sSubSupPr>
                        <m:ctrlPr>
                          <a:rPr lang="en-US" i="1">
                            <a:latin typeface="Cambria Math"/>
                          </a:rPr>
                        </m:ctrlPr>
                      </m:sSubSupPr>
                      <m:e>
                        <m:r>
                          <a:rPr lang="en-US" i="1">
                            <a:latin typeface="Cambria Math"/>
                          </a:rPr>
                          <m:t>𝐵</m:t>
                        </m:r>
                      </m:e>
                      <m:sub>
                        <m:r>
                          <a:rPr lang="en-US" i="1">
                            <a:latin typeface="Cambria Math"/>
                          </a:rPr>
                          <m:t>𝑘𝑖</m:t>
                        </m:r>
                      </m:sub>
                      <m:sup>
                        <m:r>
                          <a:rPr lang="en-US" i="1">
                            <a:latin typeface="Cambria Math"/>
                          </a:rPr>
                          <m:t>𝑠𝑡</m:t>
                        </m:r>
                      </m:sup>
                    </m:sSubSup>
                  </m:oMath>
                </a14:m>
                <a:r>
                  <a:rPr lang="en-US" dirty="0" smtClean="0"/>
                  <a:t> is the nodal admittance bus matrix 			element.</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915400" cy="5562600"/>
              </a:xfrm>
              <a:blipFill rotWithShape="1">
                <a:blip r:embed="rId2"/>
                <a:stretch>
                  <a:fillRect l="-958" t="-1533"/>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382000" y="1976735"/>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83</a:t>
            </a:fld>
            <a:endParaRPr lang="en-US" dirty="0"/>
          </a:p>
        </p:txBody>
      </p:sp>
    </p:spTree>
    <p:extLst>
      <p:ext uri="{BB962C8B-B14F-4D97-AF65-F5344CB8AC3E}">
        <p14:creationId xmlns:p14="http://schemas.microsoft.com/office/powerpoint/2010/main" val="32393713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TCIM-NR</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dirty="0"/>
          </a:p>
        </p:txBody>
      </p:sp>
      <p:sp>
        <p:nvSpPr>
          <p:cNvPr id="2" name="TextBox 1"/>
          <p:cNvSpPr txBox="1"/>
          <p:nvPr/>
        </p:nvSpPr>
        <p:spPr>
          <a:xfrm>
            <a:off x="8001000" y="1904999"/>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9" name="Content Placeholder 2"/>
              <p:cNvSpPr txBox="1">
                <a:spLocks/>
              </p:cNvSpPr>
              <p:nvPr/>
            </p:nvSpPr>
            <p:spPr>
              <a:xfrm>
                <a:off x="243281" y="1066800"/>
                <a:ext cx="8900719"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specified active and reactive powers at bus </a:t>
                </a:r>
                <a14:m>
                  <m:oMath xmlns:m="http://schemas.openxmlformats.org/officeDocument/2006/math">
                    <m:r>
                      <a:rPr lang="en-US" sz="2000" i="1" dirty="0" smtClean="0">
                        <a:latin typeface="Cambria Math"/>
                      </a:rPr>
                      <m:t>𝑘</m:t>
                    </m:r>
                  </m:oMath>
                </a14:m>
                <a:r>
                  <a:rPr lang="en-US" sz="2000" dirty="0" smtClean="0"/>
                  <a:t> for phase </a:t>
                </a:r>
                <a14:m>
                  <m:oMath xmlns:m="http://schemas.openxmlformats.org/officeDocument/2006/math">
                    <m:r>
                      <a:rPr lang="en-US" sz="2000" i="1" dirty="0" smtClean="0">
                        <a:latin typeface="Cambria Math"/>
                      </a:rPr>
                      <m:t>𝑠</m:t>
                    </m:r>
                  </m:oMath>
                </a14:m>
                <a:r>
                  <a:rPr lang="en-US" sz="2000" dirty="0" smtClean="0"/>
                  <a:t> are</a:t>
                </a:r>
                <a:r>
                  <a:rPr lang="en-US" sz="2000" dirty="0" smtClean="0"/>
                  <a:t>:</a:t>
                </a:r>
              </a:p>
              <a:p>
                <a:endParaRPr lang="en-US" sz="2000" dirty="0" smtClean="0"/>
              </a:p>
              <a:p>
                <a:pPr marL="0" indent="0">
                  <a:buNone/>
                </a:pPr>
                <a:r>
                  <a:rPr lang="en-US" sz="20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𝑃</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r>
                  <a:rPr lang="en-US" sz="1800" dirty="0"/>
                  <a:t>   </a:t>
                </a:r>
                <a:r>
                  <a:rPr lang="en-US" sz="1800" dirty="0"/>
                  <a:t> </a:t>
                </a:r>
                <a:r>
                  <a:rPr lang="en-US" sz="18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𝑄</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endParaRPr lang="en-US" sz="2000" dirty="0" smtClean="0"/>
              </a:p>
              <a:p>
                <a:pPr marL="457200" indent="0">
                  <a:buFont typeface="Wingdings" pitchFamily="2" charset="2"/>
                  <a:buNone/>
                </a:pPr>
                <a:endParaRPr lang="en-US" sz="2000" dirty="0" smtClean="0"/>
              </a:p>
              <a:p>
                <a:pPr marL="457200" indent="0">
                  <a:buFont typeface="Wingdings" pitchFamily="2" charset="2"/>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 are the active and reactive powers, respectively, of generators and loads. </a:t>
                </a:r>
                <a:endParaRPr lang="en-US" sz="2000" dirty="0"/>
              </a:p>
              <a:p>
                <a:endParaRPr lang="en-US" sz="2000" dirty="0" smtClean="0"/>
              </a:p>
              <a:p>
                <a:r>
                  <a:rPr lang="en-US" sz="2000" dirty="0" smtClean="0"/>
                  <a:t>The effect of voltage level on system loads is represented by second order polynomial equations, as follows:</a:t>
                </a:r>
              </a:p>
              <a:p>
                <a:pPr marL="0" indent="0">
                  <a:buNone/>
                </a:pPr>
                <a:endParaRPr lang="en-US" sz="18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2000" dirty="0" smtClean="0"/>
              </a:p>
              <a:p>
                <a:pPr indent="0">
                  <a:buNone/>
                </a:pPr>
                <a:endParaRPr lang="en-US" sz="2000" dirty="0" smtClean="0"/>
              </a:p>
              <a:p>
                <a:pPr indent="0">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 are constant power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 are constant current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are constant impedance components of phase </a:t>
                </a:r>
                <a14:m>
                  <m:oMath xmlns:m="http://schemas.openxmlformats.org/officeDocument/2006/math">
                    <m:r>
                      <a:rPr lang="en-US" sz="2000" i="1" dirty="0" smtClean="0">
                        <a:latin typeface="Cambria Math"/>
                      </a:rPr>
                      <m:t>𝑠</m:t>
                    </m:r>
                  </m:oMath>
                </a14:m>
                <a:r>
                  <a:rPr lang="en-US" sz="2000" dirty="0" smtClean="0"/>
                  <a:t> load at bus </a:t>
                </a:r>
                <a14:m>
                  <m:oMath xmlns:m="http://schemas.openxmlformats.org/officeDocument/2006/math">
                    <m:r>
                      <a:rPr lang="en-US" sz="2000" i="1" dirty="0" smtClean="0">
                        <a:latin typeface="Cambria Math"/>
                      </a:rPr>
                      <m:t>𝑘</m:t>
                    </m:r>
                  </m:oMath>
                </a14:m>
                <a:r>
                  <a:rPr lang="en-US" sz="2000" dirty="0" smtClean="0"/>
                  <a:t>, and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𝑘</m:t>
                            </m:r>
                          </m:sub>
                        </m:sSub>
                      </m:e>
                    </m:d>
                  </m:oMath>
                </a14:m>
                <a:r>
                  <a:rPr lang="en-US" sz="2000" dirty="0" smtClean="0"/>
                  <a:t>.</a:t>
                </a:r>
                <a:endParaRPr lang="en-US" sz="2000" dirty="0"/>
              </a:p>
            </p:txBody>
          </p:sp>
        </mc:Choice>
        <mc:Fallback>
          <p:sp>
            <p:nvSpPr>
              <p:cNvPr id="9" name="Content Placeholder 2"/>
              <p:cNvSpPr txBox="1">
                <a:spLocks noRot="1" noChangeAspect="1" noMove="1" noResize="1" noEditPoints="1" noAdjustHandles="1" noChangeArrowheads="1" noChangeShapeType="1" noTextEdit="1"/>
              </p:cNvSpPr>
              <p:nvPr/>
            </p:nvSpPr>
            <p:spPr>
              <a:xfrm>
                <a:off x="243281" y="1066800"/>
                <a:ext cx="8900719" cy="5715000"/>
              </a:xfrm>
              <a:prstGeom prst="rect">
                <a:avLst/>
              </a:prstGeom>
              <a:blipFill rotWithShape="1">
                <a:blip r:embed="rId2"/>
                <a:stretch>
                  <a:fillRect l="-616" t="-533" b="-1599"/>
                </a:stretch>
              </a:blipFill>
            </p:spPr>
            <p:txBody>
              <a:bodyPr/>
              <a:lstStyle/>
              <a:p>
                <a:r>
                  <a:rPr lang="en-US">
                    <a:noFill/>
                  </a:rPr>
                  <a:t> </a:t>
                </a:r>
              </a:p>
            </p:txBody>
          </p:sp>
        </mc:Fallback>
      </mc:AlternateContent>
      <p:sp>
        <p:nvSpPr>
          <p:cNvPr id="10" name="TextBox 9"/>
          <p:cNvSpPr txBox="1"/>
          <p:nvPr/>
        </p:nvSpPr>
        <p:spPr>
          <a:xfrm>
            <a:off x="8001000" y="4724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97726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Express Eq. (61) in terms of its real and imaginary parts: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e>
                              </m:d>
                            </m:e>
                          </m:nary>
                        </m:e>
                      </m:nary>
                    </m:oMath>
                  </m:oMathPara>
                </a14:m>
                <a:endParaRPr lang="en-US" sz="2000" dirty="0" smtClean="0"/>
              </a:p>
              <a:p>
                <a:pPr marL="0" indent="0">
                  <a:buNone/>
                </a:pPr>
                <a:endParaRPr lang="en-US" sz="2000" dirty="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e>
                              </m:d>
                            </m:e>
                          </m:nary>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915400" cy="4525963"/>
              </a:xfrm>
              <a:blipFill rotWithShape="1">
                <a:blip r:embed="rId2"/>
                <a:stretch>
                  <a:fillRect l="-958" t="-107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2" name="TextBox 1"/>
          <p:cNvSpPr txBox="1"/>
          <p:nvPr/>
        </p:nvSpPr>
        <p:spPr>
          <a:xfrm>
            <a:off x="8305800" y="43434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(65)</a:t>
            </a:r>
            <a:endParaRPr lang="en-US" sz="2000" dirty="0">
              <a:latin typeface="Times New Roman" pitchFamily="18" charset="0"/>
              <a:cs typeface="Times New Roman" pitchFamily="18" charset="0"/>
            </a:endParaRPr>
          </a:p>
        </p:txBody>
      </p:sp>
      <p:sp>
        <p:nvSpPr>
          <p:cNvPr id="5" name="TextBox 4"/>
          <p:cNvSpPr txBox="1"/>
          <p:nvPr/>
        </p:nvSpPr>
        <p:spPr>
          <a:xfrm>
            <a:off x="8315587" y="2743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(64)</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741945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Apply Newton’s method to (64) and (65). </a:t>
                </a:r>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a:latin typeface="Cambria Math"/>
                            </a:rPr>
                          </m:ctrlPr>
                        </m:dPr>
                        <m:e>
                          <m:m>
                            <m:mPr>
                              <m:mcs>
                                <m:mc>
                                  <m:mcPr>
                                    <m:count m:val="1"/>
                                    <m:mcJc m:val="center"/>
                                  </m:mcPr>
                                </m:mc>
                              </m:mcs>
                              <m:ctrlPr>
                                <a:rPr lang="en-US" sz="2200" i="1">
                                  <a:latin typeface="Cambria Math"/>
                                </a:rPr>
                              </m:ctrlPr>
                            </m:mPr>
                            <m:mr>
                              <m:e>
                                <m:r>
                                  <a:rPr lang="en-US" sz="2200" i="1">
                                    <a:latin typeface="Cambria Math"/>
                                  </a:rPr>
                                  <m:t>∆</m:t>
                                </m:r>
                                <m:sSubSup>
                                  <m:sSubSupPr>
                                    <m:ctrlPr>
                                      <a:rPr lang="en-US" sz="2200" i="1">
                                        <a:latin typeface="Cambria Math"/>
                                      </a:rPr>
                                    </m:ctrlPr>
                                  </m:sSubSupPr>
                                  <m:e>
                                    <m:r>
                                      <a:rPr lang="en-US" sz="2200" i="1">
                                        <a:latin typeface="Cambria Math"/>
                                      </a:rPr>
                                      <m:t>𝐼</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r>
                              <m:e>
                                <m:sSubSup>
                                  <m:sSubSupPr>
                                    <m:ctrlPr>
                                      <a:rPr lang="en-US" sz="2200" i="1">
                                        <a:latin typeface="Cambria Math"/>
                                      </a:rPr>
                                    </m:ctrlPr>
                                  </m:sSubSupPr>
                                  <m:e>
                                    <m:r>
                                      <a:rPr lang="en-US" sz="2200" i="1">
                                        <a:latin typeface="Cambria Math"/>
                                      </a:rPr>
                                      <m:t>∆</m:t>
                                    </m:r>
                                    <m:r>
                                      <a:rPr lang="en-US" sz="2200" i="1">
                                        <a:latin typeface="Cambria Math"/>
                                      </a:rPr>
                                      <m:t>𝐼</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
                        </m:e>
                      </m:d>
                      <m:r>
                        <a:rPr lang="en-US" sz="2200" i="1">
                          <a:latin typeface="Cambria Math"/>
                        </a:rPr>
                        <m:t>=</m:t>
                      </m:r>
                      <m:r>
                        <a:rPr lang="en-US" sz="2200" b="1" i="1">
                          <a:latin typeface="Cambria Math"/>
                        </a:rPr>
                        <m:t>𝐉</m:t>
                      </m:r>
                      <m:d>
                        <m:dPr>
                          <m:begChr m:val="["/>
                          <m:endChr m:val="]"/>
                          <m:ctrlPr>
                            <a:rPr lang="en-US" sz="2200" i="1">
                              <a:latin typeface="Cambria Math"/>
                            </a:rPr>
                          </m:ctrlPr>
                        </m:dPr>
                        <m:e>
                          <m:m>
                            <m:mPr>
                              <m:mcs>
                                <m:mc>
                                  <m:mcPr>
                                    <m:count m:val="1"/>
                                    <m:mcJc m:val="center"/>
                                  </m:mcPr>
                                </m:mc>
                              </m:mcs>
                              <m:ctrlPr>
                                <a:rPr lang="en-US" sz="2200" i="1">
                                  <a:latin typeface="Cambria Math"/>
                                </a:rPr>
                              </m:ctrlPr>
                            </m:mPr>
                            <m:mr>
                              <m:e>
                                <m:sSubSup>
                                  <m:sSubSupPr>
                                    <m:ctrlPr>
                                      <a:rPr lang="en-US" sz="2200" i="1">
                                        <a:latin typeface="Cambria Math"/>
                                      </a:rPr>
                                    </m:ctrlPr>
                                  </m:sSubSupPr>
                                  <m:e>
                                    <m:r>
                                      <a:rPr lang="en-US" sz="2200" i="1">
                                        <a:latin typeface="Cambria Math"/>
                                      </a:rPr>
                                      <m:t>∆</m:t>
                                    </m:r>
                                    <m:r>
                                      <a:rPr lang="en-US" sz="2200" i="1">
                                        <a:latin typeface="Cambria Math"/>
                                      </a:rPr>
                                      <m:t>𝑉</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r>
                              <m:e>
                                <m:r>
                                  <a:rPr lang="en-US" sz="2200" i="1">
                                    <a:latin typeface="Cambria Math"/>
                                  </a:rPr>
                                  <m:t>∆</m:t>
                                </m:r>
                                <m:sSubSup>
                                  <m:sSubSupPr>
                                    <m:ctrlPr>
                                      <a:rPr lang="en-US" sz="2200" i="1">
                                        <a:latin typeface="Cambria Math"/>
                                      </a:rPr>
                                    </m:ctrlPr>
                                  </m:sSubSupPr>
                                  <m:e>
                                    <m:r>
                                      <a:rPr lang="en-US" sz="2200" i="1">
                                        <a:latin typeface="Cambria Math"/>
                                      </a:rPr>
                                      <m:t>𝑉</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
                        </m:e>
                      </m:d>
                    </m:oMath>
                  </m:oMathPara>
                </a14:m>
                <a:endParaRPr lang="en-US" sz="2200" dirty="0" smtClean="0"/>
              </a:p>
              <a:p>
                <a:pPr marL="0" indent="0" algn="ctr">
                  <a:buNone/>
                </a:pPr>
                <a:r>
                  <a:rPr lang="en-US" sz="2000" dirty="0"/>
                  <a:t>where </a:t>
                </a:r>
                <a14:m>
                  <m:oMath xmlns:m="http://schemas.openxmlformats.org/officeDocument/2006/math">
                    <m:r>
                      <a:rPr lang="en-US" sz="2000" b="1" i="1">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
                      </m:e>
                    </m:d>
                  </m:oMath>
                </a14:m>
                <a:endParaRPr lang="en-US" dirty="0" smtClean="0"/>
              </a:p>
              <a:p>
                <a:endParaRPr lang="en-US" dirty="0" smtClean="0"/>
              </a:p>
              <a:p>
                <a:r>
                  <a:rPr lang="en-US" dirty="0" smtClean="0"/>
                  <a:t>The off-diagonal elements are identical to the corresponding elements of the bus admittance matrix.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dirty="0"/>
          </a:p>
        </p:txBody>
      </p:sp>
      <p:sp>
        <p:nvSpPr>
          <p:cNvPr id="2" name="TextBox 1"/>
          <p:cNvSpPr txBox="1"/>
          <p:nvPr/>
        </p:nvSpPr>
        <p:spPr>
          <a:xfrm>
            <a:off x="7848600" y="2632165"/>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775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current mismatch of (66) for bus </a:t>
                </a:r>
                <a14:m>
                  <m:oMath xmlns:m="http://schemas.openxmlformats.org/officeDocument/2006/math">
                    <m:r>
                      <a:rPr lang="en-US" i="1" dirty="0" smtClean="0">
                        <a:latin typeface="Cambria Math"/>
                      </a:rPr>
                      <m:t>𝑘</m:t>
                    </m:r>
                  </m:oMath>
                </a14:m>
                <a:r>
                  <a:rPr lang="en-US" dirty="0" smtClean="0"/>
                  <a:t> and phase </a:t>
                </a:r>
                <a14:m>
                  <m:oMath xmlns:m="http://schemas.openxmlformats.org/officeDocument/2006/math">
                    <m:r>
                      <a:rPr lang="en-US" i="1" dirty="0" smtClean="0">
                        <a:latin typeface="Cambria Math"/>
                      </a:rPr>
                      <m:t>𝑠</m:t>
                    </m:r>
                  </m:oMath>
                </a14:m>
                <a:r>
                  <a:rPr lang="en-US" dirty="0" smtClean="0"/>
                  <a:t> can be expressed:</a:t>
                </a:r>
              </a:p>
              <a:p>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2" name="TextBox 1"/>
          <p:cNvSpPr txBox="1"/>
          <p:nvPr/>
        </p:nvSpPr>
        <p:spPr>
          <a:xfrm>
            <a:off x="7924800" y="3629967"/>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(67)</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889851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95400"/>
                <a:ext cx="8991600" cy="5105400"/>
              </a:xfrm>
            </p:spPr>
            <p:txBody>
              <a:bodyPr>
                <a:normAutofit/>
              </a:bodyPr>
              <a:lstStyle/>
              <a:p>
                <a:pPr marL="0" indent="0">
                  <a:buNone/>
                </a:pPr>
                <a:r>
                  <a:rPr lang="en-US" dirty="0" smtClean="0"/>
                  <a:t> where active and reactive power mismatches given by:</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a:p>
              <a:p>
                <a:pPr marL="0" indent="0">
                  <a:buNone/>
                </a:pPr>
                <a:r>
                  <a:rPr lang="en-US" sz="2000" dirty="0" smtClean="0"/>
                  <a:t>	</a:t>
                </a:r>
                <a:r>
                  <a:rPr lang="en-US" dirty="0" smtClean="0"/>
                  <a:t>where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m:t>
                                  </m:r>
                                  <m:r>
                                    <a:rPr lang="en-US" sz="2000" b="0" i="1">
                                      <a:latin typeface="Cambria Math"/>
                                    </a:rPr>
                                    <m:t>𝑃</m:t>
                                  </m:r>
                                </m:e>
                                <m:sub>
                                  <m:r>
                                    <a:rPr lang="en-US" sz="2000" b="0" i="1">
                                      <a:latin typeface="Cambria Math"/>
                                    </a:rPr>
                                    <m:t>𝑘</m:t>
                                  </m:r>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oMath>
                  </m:oMathPara>
                </a14:m>
                <a:endParaRPr lang="en-US" sz="2000" dirty="0" smtClean="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95400"/>
                <a:ext cx="8991600" cy="5105400"/>
              </a:xfrm>
              <a:blipFill rotWithShape="1">
                <a:blip r:embed="rId2"/>
                <a:stretch>
                  <a:fillRect l="-203" t="-956"/>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077200" y="2590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p:txBody>
      </p:sp>
      <p:sp>
        <p:nvSpPr>
          <p:cNvPr id="5" name="TextBox 4"/>
          <p:cNvSpPr txBox="1"/>
          <p:nvPr/>
        </p:nvSpPr>
        <p:spPr>
          <a:xfrm>
            <a:off x="80772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88</a:t>
            </a:fld>
            <a:endParaRPr lang="en-US" dirty="0"/>
          </a:p>
        </p:txBody>
      </p:sp>
    </p:spTree>
    <p:extLst>
      <p:ext uri="{BB962C8B-B14F-4D97-AF65-F5344CB8AC3E}">
        <p14:creationId xmlns:p14="http://schemas.microsoft.com/office/powerpoint/2010/main" val="150418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TCIM-NR</a:t>
            </a:r>
          </a:p>
        </p:txBody>
      </p:sp>
      <mc:AlternateContent xmlns:mc="http://schemas.openxmlformats.org/markup-compatibility/2006" xmlns:a14="http://schemas.microsoft.com/office/drawing/2010/main">
        <mc:Choice Requires="a14">
          <p:sp>
            <p:nvSpPr>
              <p:cNvPr id="5" name="TextBox 4"/>
              <p:cNvSpPr txBox="1"/>
              <p:nvPr/>
            </p:nvSpPr>
            <p:spPr>
              <a:xfrm>
                <a:off x="304799" y="1752600"/>
                <a:ext cx="8859473" cy="4093621"/>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system of linear equations in (66) are solved for the voltage increments using sparse matrix techniques using the Tinney-2 ordering scheme.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At each iteration, the voltages are updated.</a:t>
                </a:r>
              </a:p>
              <a:p>
                <a:pPr marL="342900" indent="-342900">
                  <a:buFont typeface="Wingdings" pitchFamily="2" charset="2"/>
                  <a:buChar char="Ø"/>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r>
                            <a:rPr lang="en-US" sz="2400" i="1">
                              <a:latin typeface="Cambria Math"/>
                            </a:rPr>
                            <m:t>+1</m:t>
                          </m:r>
                        </m:sup>
                      </m:sSup>
                      <m:r>
                        <a:rPr lang="en-US" sz="2400" i="1">
                          <a:latin typeface="Cambria Math"/>
                        </a:rPr>
                        <m:t>= </m:t>
                      </m:r>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r>
                        <a:rPr lang="en-US" sz="2400" i="1">
                          <a:latin typeface="Cambria Math"/>
                        </a:rPr>
                        <m:t>+</m:t>
                      </m:r>
                      <m:sSup>
                        <m:sSupPr>
                          <m:ctrlPr>
                            <a:rPr lang="en-US" sz="2400" i="1">
                              <a:latin typeface="Cambria Math"/>
                            </a:rPr>
                          </m:ctrlPr>
                        </m:sSupPr>
                        <m:e>
                          <m:d>
                            <m:dPr>
                              <m:ctrlPr>
                                <a:rPr lang="en-US" sz="2400" i="1">
                                  <a:latin typeface="Cambria Math"/>
                                </a:rPr>
                              </m:ctrlPr>
                            </m:dPr>
                            <m:e>
                              <m:r>
                                <a:rPr lang="en-US" sz="2400" i="1">
                                  <a:latin typeface="Cambria Math"/>
                                </a:rPr>
                                <m:t>∆</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oMath>
                  </m:oMathPara>
                </a14:m>
                <a:endParaRPr lang="en-US" sz="2400" i="1" dirty="0" smtClean="0">
                  <a:latin typeface="Times New Roman" pitchFamily="18" charset="0"/>
                  <a:cs typeface="Times New Roman" pitchFamily="18" charset="0"/>
                </a:endParaRPr>
              </a:p>
              <a:p>
                <a:endParaRPr lang="en-US" sz="2400" i="1"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p>
              <a:p>
                <a:pPr/>
                <a14:m>
                  <m:oMathPara xmlns:m="http://schemas.openxmlformats.org/officeDocument/2006/math">
                    <m:oMathParaPr>
                      <m:jc m:val="centerGroup"/>
                    </m:oMathParaPr>
                    <m:oMath xmlns:m="http://schemas.openxmlformats.org/officeDocument/2006/math">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𝑐</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𝑐</m:t>
                                  </m:r>
                                </m:sup>
                              </m:sSubSup>
                            </m:e>
                          </m:d>
                        </m:e>
                        <m:sup>
                          <m:r>
                            <m:rPr>
                              <m:sty m:val="p"/>
                            </m:rPr>
                            <a:rPr lang="en-US" sz="2400" b="0" i="0" smtClean="0">
                              <a:latin typeface="Cambria Math"/>
                            </a:rPr>
                            <m:t>T</m:t>
                          </m:r>
                        </m:sup>
                      </m:sSup>
                    </m:oMath>
                  </m:oMathPara>
                </a14:m>
                <a:endParaRPr lang="en-US" sz="2400" dirty="0" smtClean="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 y="1752600"/>
                <a:ext cx="8859473" cy="4093621"/>
              </a:xfrm>
              <a:prstGeom prst="rect">
                <a:avLst/>
              </a:prstGeom>
              <a:blipFill rotWithShape="1">
                <a:blip r:embed="rId2"/>
                <a:stretch>
                  <a:fillRect l="-1032" t="-1192"/>
                </a:stretch>
              </a:blipFill>
            </p:spPr>
            <p:txBody>
              <a:bodyPr/>
              <a:lstStyle/>
              <a:p>
                <a:r>
                  <a:rPr lang="en-US">
                    <a:noFill/>
                  </a:rPr>
                  <a:t> </a:t>
                </a:r>
              </a:p>
            </p:txBody>
          </p:sp>
        </mc:Fallback>
      </mc:AlternateContent>
      <p:sp>
        <p:nvSpPr>
          <p:cNvPr id="6" name="TextBox 5"/>
          <p:cNvSpPr txBox="1"/>
          <p:nvPr/>
        </p:nvSpPr>
        <p:spPr>
          <a:xfrm>
            <a:off x="8229600" y="40386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8077200" y="6340475"/>
            <a:ext cx="746137" cy="365125"/>
          </a:xfrm>
        </p:spPr>
        <p:txBody>
          <a:bodyPr/>
          <a:lstStyle/>
          <a:p>
            <a:fld id="{B6F15528-21DE-4FAA-801E-634DDDAF4B2B}" type="slidenum">
              <a:rPr lang="en-US" smtClean="0"/>
              <a:pPr/>
              <a:t>89</a:t>
            </a:fld>
            <a:endParaRPr lang="en-US" dirty="0"/>
          </a:p>
        </p:txBody>
      </p:sp>
    </p:spTree>
    <p:extLst>
      <p:ext uri="{BB962C8B-B14F-4D97-AF65-F5344CB8AC3E}">
        <p14:creationId xmlns:p14="http://schemas.microsoft.com/office/powerpoint/2010/main" val="179156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a:bodyPr>
          <a:lstStyle/>
          <a:p>
            <a:r>
              <a:rPr lang="en-US" dirty="0" smtClean="0"/>
              <a:t>The “pi” model is a common representation for a transmission line.</a:t>
            </a:r>
          </a:p>
          <a:p>
            <a:endParaRPr lang="en-US" dirty="0" smtClean="0"/>
          </a:p>
          <a:p>
            <a:r>
              <a:rPr lang="en-US" dirty="0" smtClean="0"/>
              <a:t>There are two parts:</a:t>
            </a:r>
          </a:p>
          <a:p>
            <a:pPr lvl="1"/>
            <a:r>
              <a:rPr lang="en-US" dirty="0" smtClean="0"/>
              <a:t>A series impendence</a:t>
            </a:r>
          </a:p>
          <a:p>
            <a:pPr lvl="1"/>
            <a:r>
              <a:rPr lang="en-US" dirty="0" smtClean="0"/>
              <a:t>Two shunt capacitances</a:t>
            </a:r>
          </a:p>
          <a:p>
            <a:endParaRPr lang="en-US" dirty="0" smtClean="0"/>
          </a:p>
          <a:p>
            <a:r>
              <a:rPr lang="en-US" dirty="0" smtClean="0"/>
              <a:t>The pi model is adequate for a single line section when solving for a steady state values, i.e. powerflow.</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9</a:t>
            </a:fld>
            <a:endParaRPr lang="en-US" dirty="0">
              <a:solidFill>
                <a:schemeClr val="bg1">
                  <a:lumMod val="50000"/>
                </a:schemeClr>
              </a:solidFill>
              <a:latin typeface="Times New Roman" pitchFamily="18" charset="0"/>
              <a:cs typeface="Times New Roman" pitchFamily="18" charset="0"/>
            </a:endParaRPr>
          </a:p>
        </p:txBody>
      </p:sp>
      <p:pic>
        <p:nvPicPr>
          <p:cNvPr id="9" name="Picture 5"/>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155574"/>
            <a:ext cx="4038600" cy="341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8174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i="1" dirty="0" smtClean="0"/>
                  <a:t>Representing PV Buses</a:t>
                </a:r>
              </a:p>
              <a:p>
                <a:pPr lvl="1"/>
                <a:r>
                  <a:rPr lang="en-US" sz="2400" dirty="0" smtClean="0"/>
                  <a:t>Assume a PV bus </a:t>
                </a:r>
                <a14:m>
                  <m:oMath xmlns:m="http://schemas.openxmlformats.org/officeDocument/2006/math">
                    <m:r>
                      <a:rPr lang="en-US" sz="2400" i="1" dirty="0" smtClean="0">
                        <a:latin typeface="Cambria Math"/>
                      </a:rPr>
                      <m:t>𝑘</m:t>
                    </m:r>
                  </m:oMath>
                </a14:m>
                <a:r>
                  <a:rPr lang="en-US" sz="2400" dirty="0" smtClean="0"/>
                  <a:t> is directly connected to buses </a:t>
                </a:r>
                <a14:m>
                  <m:oMath xmlns:m="http://schemas.openxmlformats.org/officeDocument/2006/math">
                    <m:r>
                      <a:rPr lang="en-US" sz="2400" i="1" dirty="0" smtClean="0">
                        <a:latin typeface="Cambria Math"/>
                      </a:rPr>
                      <m:t>𝑖</m:t>
                    </m:r>
                  </m:oMath>
                </a14:m>
                <a:r>
                  <a:rPr lang="en-US" sz="2400" dirty="0" smtClean="0"/>
                  <a:t> and </a:t>
                </a:r>
                <a14:m>
                  <m:oMath xmlns:m="http://schemas.openxmlformats.org/officeDocument/2006/math">
                    <m:r>
                      <a:rPr lang="en-US" sz="2400" i="1" dirty="0" smtClean="0">
                        <a:latin typeface="Cambria Math"/>
                      </a:rPr>
                      <m:t>𝑙</m:t>
                    </m:r>
                  </m:oMath>
                </a14:m>
                <a:r>
                  <a:rPr lang="en-US" sz="2400" dirty="0" smtClean="0"/>
                  <a:t>. </a:t>
                </a:r>
              </a:p>
              <a:p>
                <a:pPr lvl="1"/>
                <a:r>
                  <a:rPr lang="en-US" sz="2400" dirty="0" smtClean="0"/>
                  <a:t>Then equation (66) can be expressed:</a:t>
                </a:r>
              </a:p>
              <a:p>
                <a:endParaRPr lang="en-US" sz="12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r>
                        <a:rPr lang="en-US" sz="2000" b="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m:t>
                                                </m:r>
                                                <m:r>
                                                  <a:rPr lang="en-US" sz="2000" b="0" i="1">
                                                    <a:latin typeface="Cambria Math"/>
                                                  </a:rPr>
                                                  <m:t>1</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𝑘𝑖</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𝑘𝑘</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𝑘𝑙</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𝑄</m:t>
                                                      </m:r>
                                                    </m:e>
                                                    <m:sub>
                                                      <m:r>
                                                        <a:rPr lang="en-US" sz="2000" b="0" i="1">
                                                          <a:latin typeface="Cambria Math"/>
                                                        </a:rPr>
                                                        <m:t>𝑘</m:t>
                                                      </m:r>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19" t="-1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dirty="0"/>
          </a:p>
        </p:txBody>
      </p:sp>
      <p:sp>
        <p:nvSpPr>
          <p:cNvPr id="2" name="TextBox 1"/>
          <p:cNvSpPr txBox="1"/>
          <p:nvPr/>
        </p:nvSpPr>
        <p:spPr>
          <a:xfrm>
            <a:off x="8229600" y="4114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789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Where each </a:t>
                </a:r>
                <a14:m>
                  <m:oMath xmlns:m="http://schemas.openxmlformats.org/officeDocument/2006/math">
                    <m:sSubSup>
                      <m:sSubSupPr>
                        <m:ctrlPr>
                          <a:rPr lang="en-US" i="1">
                            <a:latin typeface="Cambria Math"/>
                          </a:rPr>
                        </m:ctrlPr>
                      </m:sSubSupPr>
                      <m:e>
                        <m:r>
                          <a:rPr lang="en-US" i="1">
                            <a:latin typeface="Cambria Math"/>
                          </a:rPr>
                          <m:t>𝑌</m:t>
                        </m:r>
                      </m:e>
                      <m:sub>
                        <m:r>
                          <a:rPr lang="en-US" b="0" i="1" smtClean="0">
                            <a:latin typeface="Cambria Math"/>
                          </a:rPr>
                          <m:t>𝑖𝑚</m:t>
                        </m:r>
                      </m:sub>
                      <m:sup>
                        <m:r>
                          <a:rPr lang="en-US" i="1">
                            <a:latin typeface="Cambria Math"/>
                          </a:rPr>
                          <m:t>𝑎𝑏𝑐</m:t>
                        </m:r>
                      </m:sup>
                    </m:sSubSup>
                  </m:oMath>
                </a14:m>
                <a:r>
                  <a:rPr lang="en-US" dirty="0" smtClean="0"/>
                  <a:t> ;</a:t>
                </a:r>
                <a14:m>
                  <m:oMath xmlns:m="http://schemas.openxmlformats.org/officeDocument/2006/math">
                    <m:r>
                      <a:rPr lang="en-US" b="0" i="1" dirty="0" smtClean="0">
                        <a:latin typeface="Cambria Math"/>
                      </a:rPr>
                      <m:t>𝑖</m:t>
                    </m:r>
                    <m:r>
                      <a:rPr lang="en-US" b="0" i="1" dirty="0" smtClean="0">
                        <a:latin typeface="Cambria Math"/>
                      </a:rPr>
                      <m:t>,</m:t>
                    </m:r>
                    <m:r>
                      <a:rPr lang="en-US" b="0" i="1" dirty="0" smtClean="0">
                        <a:latin typeface="Cambria Math"/>
                      </a:rPr>
                      <m:t>𝑚</m:t>
                    </m:r>
                    <m:r>
                      <a:rPr lang="en-US" b="0" i="1" dirty="0" smtClean="0">
                        <a:latin typeface="Cambria Math"/>
                        <a:ea typeface="Cambria Math"/>
                      </a:rPr>
                      <m:t>∈{1,…,</m:t>
                    </m:r>
                    <m:r>
                      <a:rPr lang="en-US" b="0" i="1" dirty="0" smtClean="0">
                        <a:latin typeface="Cambria Math"/>
                        <a:ea typeface="Cambria Math"/>
                      </a:rPr>
                      <m:t>𝑛</m:t>
                    </m:r>
                    <m:r>
                      <a:rPr lang="en-US" b="0" i="1" dirty="0" smtClean="0">
                        <a:latin typeface="Cambria Math"/>
                        <a:ea typeface="Cambria Math"/>
                      </a:rPr>
                      <m:t>}</m:t>
                    </m:r>
                  </m:oMath>
                </a14:m>
                <a:r>
                  <a:rPr lang="en-US" dirty="0" smtClean="0"/>
                  <a:t> is a 6x6 sub-matrix. </a:t>
                </a:r>
              </a:p>
              <a:p>
                <a:endParaRPr lang="en-US" dirty="0"/>
              </a:p>
              <a:p>
                <a:r>
                  <a:rPr lang="en-US" dirty="0" smtClean="0"/>
                  <a:t>Since both the diagonal and off-diagonal elements of column </a:t>
                </a:r>
                <a14:m>
                  <m:oMath xmlns:m="http://schemas.openxmlformats.org/officeDocument/2006/math">
                    <m:r>
                      <a:rPr lang="en-US" i="1" dirty="0" smtClean="0">
                        <a:latin typeface="Cambria Math"/>
                      </a:rPr>
                      <m:t>𝑘</m:t>
                    </m:r>
                  </m:oMath>
                </a14:m>
                <a:r>
                  <a:rPr lang="en-US" dirty="0" smtClean="0"/>
                  <a:t> of (71) are functions of real and imaginary voltages, the Jacobian matrix will have to be updated at every iteration. </a:t>
                </a:r>
              </a:p>
              <a:p>
                <a:endParaRPr lang="en-US" dirty="0"/>
              </a:p>
              <a:p>
                <a:r>
                  <a:rPr lang="en-US" dirty="0" smtClean="0"/>
                  <a:t>Three-phase current mismatches at bus </a:t>
                </a:r>
                <a14:m>
                  <m:oMath xmlns:m="http://schemas.openxmlformats.org/officeDocument/2006/math">
                    <m:r>
                      <a:rPr lang="en-US" i="1" dirty="0" smtClean="0">
                        <a:latin typeface="Cambria Math"/>
                      </a:rPr>
                      <m:t>𝑘</m:t>
                    </m:r>
                  </m:oMath>
                </a14:m>
                <a:r>
                  <a:rPr lang="en-US" dirty="0" smtClean="0"/>
                  <a:t> are given by:</a:t>
                </a:r>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41"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dirty="0"/>
          </a:p>
        </p:txBody>
      </p:sp>
      <p:sp>
        <p:nvSpPr>
          <p:cNvPr id="2" name="TextBox 1"/>
          <p:cNvSpPr txBox="1"/>
          <p:nvPr/>
        </p:nvSpPr>
        <p:spPr>
          <a:xfrm>
            <a:off x="8077200" y="485769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(72)</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4940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07532" y="1419857"/>
                <a:ext cx="1985735" cy="708720"/>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
                        </m:e>
                      </m:d>
                      <m:r>
                        <a:rPr lang="en-US" i="1" kern="0">
                          <a:solidFill>
                            <a:sysClr val="windowText" lastClr="000000"/>
                          </a:solidFill>
                          <a:latin typeface="Cambria Math"/>
                        </a:rPr>
                        <m:t>=</m:t>
                      </m:r>
                      <m:r>
                        <a:rPr lang="en-US" b="1" i="1" kern="0">
                          <a:solidFill>
                            <a:sysClr val="windowText" lastClr="000000"/>
                          </a:solidFill>
                          <a:latin typeface="Cambria Math"/>
                        </a:rPr>
                        <m:t>𝐉</m:t>
                      </m:r>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
                        </m:e>
                      </m:d>
                    </m:oMath>
                  </m:oMathPara>
                </a14:m>
                <a:endParaRPr lang="en-US" kern="0" dirty="0">
                  <a:solidFill>
                    <a:sysClr val="windowText" lastClr="00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7532" y="1419857"/>
                <a:ext cx="1985735" cy="708720"/>
              </a:xfrm>
              <a:prstGeom prst="rect">
                <a:avLst/>
              </a:prstGeom>
              <a:blipFill rotWithShape="1">
                <a:blip r:embed="rId2"/>
                <a:stretch>
                  <a:fillRect/>
                </a:stretch>
              </a:blipFill>
            </p:spPr>
            <p:txBody>
              <a:bodyPr/>
              <a:lstStyle/>
              <a:p>
                <a:r>
                  <a:rPr lang="en-US">
                    <a:noFill/>
                  </a:rPr>
                  <a:t> </a:t>
                </a:r>
              </a:p>
            </p:txBody>
          </p:sp>
        </mc:Fallback>
      </mc:AlternateContent>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TCIM-NR</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384829" y="1443701"/>
                <a:ext cx="254223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4829" y="1443701"/>
                <a:ext cx="2542234" cy="7087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3691" y="2514600"/>
                <a:ext cx="309661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023691" y="2514600"/>
                <a:ext cx="3096617" cy="74950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00906" y="3639845"/>
                <a:ext cx="354218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0906" y="3639845"/>
                <a:ext cx="3542187" cy="749501"/>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69538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dirty="0"/>
          </a:p>
        </p:txBody>
      </p:sp>
    </p:spTree>
    <p:extLst>
      <p:ext uri="{BB962C8B-B14F-4D97-AF65-F5344CB8AC3E}">
        <p14:creationId xmlns:p14="http://schemas.microsoft.com/office/powerpoint/2010/main" val="2366179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14303</TotalTime>
  <Words>9248</Words>
  <Application>Microsoft Office PowerPoint</Application>
  <PresentationFormat>On-screen Show (4:3)</PresentationFormat>
  <Paragraphs>1041</Paragraphs>
  <Slides>93</Slides>
  <Notes>2</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96" baseType="lpstr">
      <vt:lpstr>Office Theme</vt:lpstr>
      <vt:lpstr>Equation</vt:lpstr>
      <vt:lpstr>Visio</vt:lpstr>
      <vt:lpstr>Substation and Distribution Automation  </vt:lpstr>
      <vt:lpstr>Module 3 Overview</vt:lpstr>
      <vt:lpstr>Part 1 - Review of Balanced Power Flow</vt:lpstr>
      <vt:lpstr>The Powerflow Problem</vt:lpstr>
      <vt:lpstr>The Powerflow Problem Cont.</vt:lpstr>
      <vt:lpstr>Power Injections</vt:lpstr>
      <vt:lpstr>The Network Formulation</vt:lpstr>
      <vt:lpstr>The Network Formulation Cont.</vt:lpstr>
      <vt:lpstr>The Network Formulation Cont.</vt:lpstr>
      <vt:lpstr>The Network Formulation Cont.</vt:lpstr>
      <vt:lpstr>PowerPoint Presentation</vt:lpstr>
      <vt:lpstr>PowerPoint Presentation</vt:lpstr>
      <vt:lpstr>The Network Formulation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Flow Solution Techniques</vt:lpstr>
      <vt:lpstr>Power Flow Solution Techniques</vt:lpstr>
      <vt:lpstr>Gauss Iterative Technique</vt:lpstr>
      <vt:lpstr>Gauss Iterative Technique</vt:lpstr>
      <vt:lpstr>Gauss Iterative Technique</vt:lpstr>
      <vt:lpstr>Gauss Iterative Technique</vt:lpstr>
      <vt:lpstr>Gauss Iterative Technique</vt:lpstr>
      <vt:lpstr>Power Flow Solution Techniques</vt:lpstr>
      <vt:lpstr>Gauss-Seidel Iterative Technique</vt:lpstr>
      <vt:lpstr>Gauss-Seidel Iterative Technique</vt:lpstr>
      <vt:lpstr>Power Flow Solution Techniques</vt:lpstr>
      <vt:lpstr>Newton Raphson Method</vt:lpstr>
      <vt:lpstr>PowerPoint Presentation</vt:lpstr>
      <vt:lpstr>PowerPoint Presentation</vt:lpstr>
      <vt:lpstr>PowerPoint Presentation</vt:lpstr>
      <vt:lpstr>PowerPoint Presentation</vt:lpstr>
      <vt:lpstr>PowerPoint Presentation</vt:lpstr>
      <vt:lpstr>Newton Raphson For Power Systems</vt:lpstr>
      <vt:lpstr>Newton Raphson For Power Systems</vt:lpstr>
      <vt:lpstr>Newton Raphson For Power Systems</vt:lpstr>
      <vt:lpstr>Worked Powerflow Examples</vt:lpstr>
      <vt:lpstr>Gauss-Seidel Worked Example</vt:lpstr>
      <vt:lpstr>PowerPoint Presentation</vt:lpstr>
      <vt:lpstr>PowerPoint Presentation</vt:lpstr>
      <vt:lpstr>PowerPoint Presentation</vt:lpstr>
      <vt:lpstr>Gauss-Seidel Worked Example</vt:lpstr>
      <vt:lpstr>Gauss-Seidel Worked Example Cont.</vt:lpstr>
      <vt:lpstr>Gauss-Seidel Worked Example</vt:lpstr>
      <vt:lpstr>Gauss-Seidel Worked Example</vt:lpstr>
      <vt:lpstr>Newton Raphson Worked Example </vt:lpstr>
      <vt:lpstr>Newton Raphson Worked Example</vt:lpstr>
      <vt:lpstr>Newton Raphson Worked Example</vt:lpstr>
      <vt:lpstr>Newton Raphson Worked Example</vt:lpstr>
      <vt:lpstr>Part 1 - Review of balanced power flow</vt:lpstr>
      <vt:lpstr>Fast Decoupled Power Flow</vt:lpstr>
      <vt:lpstr>Fast Decoupled Power Flow</vt:lpstr>
      <vt:lpstr>Fast Decoupled Power Flow</vt:lpstr>
      <vt:lpstr>Fast Decoupled Power Flow</vt:lpstr>
      <vt:lpstr>Fast Decoupled Power Flow</vt:lpstr>
      <vt:lpstr>PowerPoint Presentation</vt:lpstr>
      <vt:lpstr>PowerPoint Presentation</vt:lpstr>
      <vt:lpstr>Fast Decoupled Power Flow</vt:lpstr>
      <vt:lpstr>Part 1 - Review of balanced power flow</vt:lpstr>
      <vt:lpstr>DC Power Flow</vt:lpstr>
      <vt:lpstr>Part 2 - Forward Backward Sweep (FBS) Method</vt:lpstr>
      <vt:lpstr>Forward Backward Sweep (FBS) Method</vt:lpstr>
      <vt:lpstr>Forward Backward Sweep (FBS) Method</vt:lpstr>
      <vt:lpstr>Forward Backward Sweep (FBS)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Three Phase Current Injection (TCIM) Newton Raphson (NR) method</vt:lpstr>
      <vt:lpstr>TCIM-NR</vt:lpstr>
      <vt:lpstr>TCIM-NR</vt:lpstr>
      <vt:lpstr>TCIM-NR</vt:lpstr>
      <vt:lpstr>TCIM-NR</vt:lpstr>
      <vt:lpstr>TCIM-NR</vt:lpstr>
      <vt:lpstr>TCIM-NR</vt:lpstr>
      <vt:lpstr>TCIM-NR</vt:lpstr>
      <vt:lpstr>TCIM-NR</vt:lpstr>
      <vt:lpstr>TCIM-NR</vt:lpstr>
      <vt:lpstr>PowerPoint Presentation</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618</cp:revision>
  <dcterms:created xsi:type="dcterms:W3CDTF">2006-08-16T00:00:00Z</dcterms:created>
  <dcterms:modified xsi:type="dcterms:W3CDTF">2012-01-08T16:23:44Z</dcterms:modified>
</cp:coreProperties>
</file>